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9" r:id="rId2"/>
    <p:sldId id="274" r:id="rId3"/>
    <p:sldId id="263" r:id="rId4"/>
    <p:sldId id="272" r:id="rId5"/>
    <p:sldId id="271" r:id="rId6"/>
    <p:sldId id="270" r:id="rId7"/>
    <p:sldId id="276" r:id="rId8"/>
    <p:sldId id="275" r:id="rId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59999"/>
    <a:srgbClr val="00FFFF"/>
    <a:srgbClr val="00FEFE"/>
    <a:srgbClr val="00CFD2"/>
    <a:srgbClr val="000000"/>
    <a:srgbClr val="2F4F4F"/>
    <a:srgbClr val="FFFFFF"/>
    <a:srgbClr val="D9D9D9"/>
    <a:srgbClr val="F6F8FC"/>
    <a:srgbClr val="A6A6A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46" autoAdjust="0"/>
    <p:restoredTop sz="94660"/>
  </p:normalViewPr>
  <p:slideViewPr>
    <p:cSldViewPr snapToGrid="0">
      <p:cViewPr varScale="1">
        <p:scale>
          <a:sx n="48" d="100"/>
          <a:sy n="48" d="100"/>
        </p:scale>
        <p:origin x="66" y="20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microsoft.com/office/2015/10/relationships/revisionInfo" Target="revisionInfo.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1"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1"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p>
            <a:fld id="{8F025A27-EA91-43FE-95F0-A8A5C80A614C}" type="datetimeFigureOut">
              <a:rPr lang="zh-CN" altLang="en-US" smtClean="0"/>
              <a:t>2017/6/19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F0EEEB1-C9D1-4E15-AC12-C101E8C93195}" type="slidenum">
              <a:rPr lang="zh-CN" altLang="en-US" smtClean="0"/>
              <a:t>‹#›</a:t>
            </a:fld>
            <a:endParaRPr lang="zh-CN" altLang="en-US"/>
          </a:p>
        </p:txBody>
      </p:sp>
    </p:spTree>
    <p:extLst>
      <p:ext uri="{BB962C8B-B14F-4D97-AF65-F5344CB8AC3E}">
        <p14:creationId xmlns:p14="http://schemas.microsoft.com/office/powerpoint/2010/main" val="18963617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8F025A27-EA91-43FE-95F0-A8A5C80A614C}" type="datetimeFigureOut">
              <a:rPr lang="zh-CN" altLang="en-US" smtClean="0"/>
              <a:t>2017/6/19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F0EEEB1-C9D1-4E15-AC12-C101E8C93195}" type="slidenum">
              <a:rPr lang="zh-CN" altLang="en-US" smtClean="0"/>
              <a:t>‹#›</a:t>
            </a:fld>
            <a:endParaRPr lang="zh-CN" altLang="en-US"/>
          </a:p>
        </p:txBody>
      </p:sp>
    </p:spTree>
    <p:extLst>
      <p:ext uri="{BB962C8B-B14F-4D97-AF65-F5344CB8AC3E}">
        <p14:creationId xmlns:p14="http://schemas.microsoft.com/office/powerpoint/2010/main" val="19411235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299"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8F025A27-EA91-43FE-95F0-A8A5C80A614C}" type="datetimeFigureOut">
              <a:rPr lang="zh-CN" altLang="en-US" smtClean="0"/>
              <a:t>2017/6/19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F0EEEB1-C9D1-4E15-AC12-C101E8C93195}" type="slidenum">
              <a:rPr lang="zh-CN" altLang="en-US" smtClean="0"/>
              <a:t>‹#›</a:t>
            </a:fld>
            <a:endParaRPr lang="zh-CN" altLang="en-US"/>
          </a:p>
        </p:txBody>
      </p:sp>
    </p:spTree>
    <p:extLst>
      <p:ext uri="{BB962C8B-B14F-4D97-AF65-F5344CB8AC3E}">
        <p14:creationId xmlns:p14="http://schemas.microsoft.com/office/powerpoint/2010/main" val="5148729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8F025A27-EA91-43FE-95F0-A8A5C80A614C}" type="datetimeFigureOut">
              <a:rPr lang="zh-CN" altLang="en-US" smtClean="0"/>
              <a:t>2017/6/19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F0EEEB1-C9D1-4E15-AC12-C101E8C93195}" type="slidenum">
              <a:rPr lang="zh-CN" altLang="en-US" smtClean="0"/>
              <a:t>‹#›</a:t>
            </a:fld>
            <a:endParaRPr lang="zh-CN" altLang="en-US"/>
          </a:p>
        </p:txBody>
      </p:sp>
    </p:spTree>
    <p:extLst>
      <p:ext uri="{BB962C8B-B14F-4D97-AF65-F5344CB8AC3E}">
        <p14:creationId xmlns:p14="http://schemas.microsoft.com/office/powerpoint/2010/main" val="24182063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1" y="1709740"/>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1" y="4589465"/>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8F025A27-EA91-43FE-95F0-A8A5C80A614C}" type="datetimeFigureOut">
              <a:rPr lang="zh-CN" altLang="en-US" smtClean="0"/>
              <a:t>2017/6/19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F0EEEB1-C9D1-4E15-AC12-C101E8C93195}" type="slidenum">
              <a:rPr lang="zh-CN" altLang="en-US" smtClean="0"/>
              <a:t>‹#›</a:t>
            </a:fld>
            <a:endParaRPr lang="zh-CN" altLang="en-US"/>
          </a:p>
        </p:txBody>
      </p:sp>
    </p:spTree>
    <p:extLst>
      <p:ext uri="{BB962C8B-B14F-4D97-AF65-F5344CB8AC3E}">
        <p14:creationId xmlns:p14="http://schemas.microsoft.com/office/powerpoint/2010/main" val="26335013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8F025A27-EA91-43FE-95F0-A8A5C80A614C}" type="datetimeFigureOut">
              <a:rPr lang="zh-CN" altLang="en-US" smtClean="0"/>
              <a:t>2017/6/19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F0EEEB1-C9D1-4E15-AC12-C101E8C93195}" type="slidenum">
              <a:rPr lang="zh-CN" altLang="en-US" smtClean="0"/>
              <a:t>‹#›</a:t>
            </a:fld>
            <a:endParaRPr lang="zh-CN" altLang="en-US"/>
          </a:p>
        </p:txBody>
      </p:sp>
    </p:spTree>
    <p:extLst>
      <p:ext uri="{BB962C8B-B14F-4D97-AF65-F5344CB8AC3E}">
        <p14:creationId xmlns:p14="http://schemas.microsoft.com/office/powerpoint/2010/main" val="29385119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9" y="365127"/>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9" y="1681163"/>
            <a:ext cx="515778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p:nvPr>
        </p:nvSpPr>
        <p:spPr>
          <a:xfrm>
            <a:off x="839789" y="2505075"/>
            <a:ext cx="5157786"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8F025A27-EA91-43FE-95F0-A8A5C80A614C}" type="datetimeFigureOut">
              <a:rPr lang="zh-CN" altLang="en-US" smtClean="0"/>
              <a:t>2017/6/19</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9F0EEEB1-C9D1-4E15-AC12-C101E8C93195}" type="slidenum">
              <a:rPr lang="zh-CN" altLang="en-US" smtClean="0"/>
              <a:t>‹#›</a:t>
            </a:fld>
            <a:endParaRPr lang="zh-CN" altLang="en-US"/>
          </a:p>
        </p:txBody>
      </p:sp>
    </p:spTree>
    <p:extLst>
      <p:ext uri="{BB962C8B-B14F-4D97-AF65-F5344CB8AC3E}">
        <p14:creationId xmlns:p14="http://schemas.microsoft.com/office/powerpoint/2010/main" val="5338070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8F025A27-EA91-43FE-95F0-A8A5C80A614C}" type="datetimeFigureOut">
              <a:rPr lang="zh-CN" altLang="en-US" smtClean="0"/>
              <a:t>2017/6/19</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9F0EEEB1-C9D1-4E15-AC12-C101E8C93195}" type="slidenum">
              <a:rPr lang="zh-CN" altLang="en-US" smtClean="0"/>
              <a:t>‹#›</a:t>
            </a:fld>
            <a:endParaRPr lang="zh-CN" altLang="en-US"/>
          </a:p>
        </p:txBody>
      </p:sp>
    </p:spTree>
    <p:extLst>
      <p:ext uri="{BB962C8B-B14F-4D97-AF65-F5344CB8AC3E}">
        <p14:creationId xmlns:p14="http://schemas.microsoft.com/office/powerpoint/2010/main" val="18698073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F025A27-EA91-43FE-95F0-A8A5C80A614C}" type="datetimeFigureOut">
              <a:rPr lang="zh-CN" altLang="en-US" smtClean="0"/>
              <a:t>2017/6/19</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9F0EEEB1-C9D1-4E15-AC12-C101E8C93195}" type="slidenum">
              <a:rPr lang="zh-CN" altLang="en-US" smtClean="0"/>
              <a:t>‹#›</a:t>
            </a:fld>
            <a:endParaRPr lang="zh-CN" altLang="en-US"/>
          </a:p>
        </p:txBody>
      </p:sp>
    </p:spTree>
    <p:extLst>
      <p:ext uri="{BB962C8B-B14F-4D97-AF65-F5344CB8AC3E}">
        <p14:creationId xmlns:p14="http://schemas.microsoft.com/office/powerpoint/2010/main" val="37404088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8F025A27-EA91-43FE-95F0-A8A5C80A614C}" type="datetimeFigureOut">
              <a:rPr lang="zh-CN" altLang="en-US" smtClean="0"/>
              <a:t>2017/6/19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F0EEEB1-C9D1-4E15-AC12-C101E8C93195}" type="slidenum">
              <a:rPr lang="zh-CN" altLang="en-US" smtClean="0"/>
              <a:t>‹#›</a:t>
            </a:fld>
            <a:endParaRPr lang="zh-CN" altLang="en-US"/>
          </a:p>
        </p:txBody>
      </p:sp>
    </p:spTree>
    <p:extLst>
      <p:ext uri="{BB962C8B-B14F-4D97-AF65-F5344CB8AC3E}">
        <p14:creationId xmlns:p14="http://schemas.microsoft.com/office/powerpoint/2010/main" val="22943095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7"/>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8F025A27-EA91-43FE-95F0-A8A5C80A614C}" type="datetimeFigureOut">
              <a:rPr lang="zh-CN" altLang="en-US" smtClean="0"/>
              <a:t>2017/6/19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F0EEEB1-C9D1-4E15-AC12-C101E8C93195}" type="slidenum">
              <a:rPr lang="zh-CN" altLang="en-US" smtClean="0"/>
              <a:t>‹#›</a:t>
            </a:fld>
            <a:endParaRPr lang="zh-CN" altLang="en-US"/>
          </a:p>
        </p:txBody>
      </p:sp>
    </p:spTree>
    <p:extLst>
      <p:ext uri="{BB962C8B-B14F-4D97-AF65-F5344CB8AC3E}">
        <p14:creationId xmlns:p14="http://schemas.microsoft.com/office/powerpoint/2010/main" val="13668629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1" y="365127"/>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1"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1"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025A27-EA91-43FE-95F0-A8A5C80A614C}" type="datetimeFigureOut">
              <a:rPr lang="zh-CN" altLang="en-US" smtClean="0"/>
              <a:t>2017/6/19</a:t>
            </a:fld>
            <a:endParaRPr lang="zh-CN" altLang="en-US"/>
          </a:p>
        </p:txBody>
      </p:sp>
      <p:sp>
        <p:nvSpPr>
          <p:cNvPr id="5" name="页脚占位符 4"/>
          <p:cNvSpPr>
            <a:spLocks noGrp="1"/>
          </p:cNvSpPr>
          <p:nvPr>
            <p:ph type="ftr" sz="quarter" idx="3"/>
          </p:nvPr>
        </p:nvSpPr>
        <p:spPr>
          <a:xfrm>
            <a:off x="4038601"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F0EEEB1-C9D1-4E15-AC12-C101E8C93195}" type="slidenum">
              <a:rPr lang="zh-CN" altLang="en-US" smtClean="0"/>
              <a:t>‹#›</a:t>
            </a:fld>
            <a:endParaRPr lang="zh-CN" altLang="en-US"/>
          </a:p>
        </p:txBody>
      </p:sp>
    </p:spTree>
    <p:extLst>
      <p:ext uri="{BB962C8B-B14F-4D97-AF65-F5344CB8AC3E}">
        <p14:creationId xmlns:p14="http://schemas.microsoft.com/office/powerpoint/2010/main" val="57882746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Layout" Target="../slideLayouts/slideLayout7.xml"/><Relationship Id="rId1" Type="http://schemas.openxmlformats.org/officeDocument/2006/relationships/tags" Target="../tags/tag1.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slideLayout" Target="../slideLayouts/slideLayout7.xml"/><Relationship Id="rId1" Type="http://schemas.openxmlformats.org/officeDocument/2006/relationships/tags" Target="../tags/tag2.xml"/><Relationship Id="rId5" Type="http://schemas.microsoft.com/office/2007/relationships/hdphoto" Target="../media/hdphoto1.wdp"/><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jpg"/><Relationship Id="rId7" Type="http://schemas.microsoft.com/office/2007/relationships/hdphoto" Target="../media/hdphoto3.wdp"/><Relationship Id="rId2" Type="http://schemas.openxmlformats.org/officeDocument/2006/relationships/slideLayout" Target="../slideLayouts/slideLayout7.xml"/><Relationship Id="rId1" Type="http://schemas.openxmlformats.org/officeDocument/2006/relationships/tags" Target="../tags/tag3.xml"/><Relationship Id="rId6" Type="http://schemas.openxmlformats.org/officeDocument/2006/relationships/image" Target="../media/image5.png"/><Relationship Id="rId5" Type="http://schemas.microsoft.com/office/2007/relationships/hdphoto" Target="../media/hdphoto2.wdp"/><Relationship Id="rId4" Type="http://schemas.openxmlformats.org/officeDocument/2006/relationships/image" Target="../media/image4.png"/><Relationship Id="rId9" Type="http://schemas.microsoft.com/office/2007/relationships/hdphoto" Target="../media/hdphoto4.wdp"/></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slideLayout" Target="../slideLayouts/slideLayout7.xml"/><Relationship Id="rId1" Type="http://schemas.openxmlformats.org/officeDocument/2006/relationships/tags" Target="../tags/tag4.xml"/></Relationships>
</file>

<file path=ppt/slides/_rels/slide5.xml.rels><?xml version="1.0" encoding="UTF-8" standalone="yes"?>
<Relationships xmlns="http://schemas.openxmlformats.org/package/2006/relationships"><Relationship Id="rId3" Type="http://schemas.openxmlformats.org/officeDocument/2006/relationships/image" Target="../media/image1.jpg"/><Relationship Id="rId7" Type="http://schemas.microsoft.com/office/2007/relationships/hdphoto" Target="../media/hdphoto6.wdp"/><Relationship Id="rId2" Type="http://schemas.openxmlformats.org/officeDocument/2006/relationships/slideLayout" Target="../slideLayouts/slideLayout7.xml"/><Relationship Id="rId1" Type="http://schemas.openxmlformats.org/officeDocument/2006/relationships/tags" Target="../tags/tag5.xml"/><Relationship Id="rId6" Type="http://schemas.openxmlformats.org/officeDocument/2006/relationships/image" Target="../media/image8.png"/><Relationship Id="rId5" Type="http://schemas.microsoft.com/office/2007/relationships/hdphoto" Target="../media/hdphoto5.wdp"/><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8" Type="http://schemas.openxmlformats.org/officeDocument/2006/relationships/image" Target="../media/image11.png"/><Relationship Id="rId13" Type="http://schemas.microsoft.com/office/2007/relationships/hdphoto" Target="../media/hdphoto11.wdp"/><Relationship Id="rId3" Type="http://schemas.openxmlformats.org/officeDocument/2006/relationships/image" Target="../media/image2.jpg"/><Relationship Id="rId7" Type="http://schemas.microsoft.com/office/2007/relationships/hdphoto" Target="../media/hdphoto8.wdp"/><Relationship Id="rId12" Type="http://schemas.openxmlformats.org/officeDocument/2006/relationships/image" Target="../media/image13.png"/><Relationship Id="rId2" Type="http://schemas.openxmlformats.org/officeDocument/2006/relationships/slideLayout" Target="../slideLayouts/slideLayout7.xml"/><Relationship Id="rId1" Type="http://schemas.openxmlformats.org/officeDocument/2006/relationships/tags" Target="../tags/tag6.xml"/><Relationship Id="rId6" Type="http://schemas.openxmlformats.org/officeDocument/2006/relationships/image" Target="../media/image10.png"/><Relationship Id="rId11" Type="http://schemas.microsoft.com/office/2007/relationships/hdphoto" Target="../media/hdphoto10.wdp"/><Relationship Id="rId5" Type="http://schemas.microsoft.com/office/2007/relationships/hdphoto" Target="../media/hdphoto7.wdp"/><Relationship Id="rId10" Type="http://schemas.openxmlformats.org/officeDocument/2006/relationships/image" Target="../media/image12.png"/><Relationship Id="rId4" Type="http://schemas.openxmlformats.org/officeDocument/2006/relationships/image" Target="../media/image9.png"/><Relationship Id="rId9" Type="http://schemas.microsoft.com/office/2007/relationships/hdphoto" Target="../media/hdphoto9.wdp"/></Relationships>
</file>

<file path=ppt/slides/_rels/slide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Layout" Target="../slideLayouts/slideLayout7.xml"/><Relationship Id="rId1" Type="http://schemas.openxmlformats.org/officeDocument/2006/relationships/tags" Target="../tags/tag7.xml"/><Relationship Id="rId5" Type="http://schemas.microsoft.com/office/2007/relationships/hdphoto" Target="../media/hdphoto12.wdp"/><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slideLayout" Target="../slideLayouts/slideLayout7.xml"/><Relationship Id="rId1" Type="http://schemas.openxmlformats.org/officeDocument/2006/relationships/tags" Target="../tags/tag8.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6000" b="-6000"/>
          </a:stretch>
        </a:blipFill>
        <a:effectLst/>
      </p:bgPr>
    </p:bg>
    <p:spTree>
      <p:nvGrpSpPr>
        <p:cNvPr id="1" name=""/>
        <p:cNvGrpSpPr/>
        <p:nvPr/>
      </p:nvGrpSpPr>
      <p:grpSpPr>
        <a:xfrm>
          <a:off x="0" y="0"/>
          <a:ext cx="0" cy="0"/>
          <a:chOff x="0" y="0"/>
          <a:chExt cx="0" cy="0"/>
        </a:xfrm>
      </p:grpSpPr>
      <p:sp>
        <p:nvSpPr>
          <p:cNvPr id="44" name="PA_矩形 10">
            <a:extLst>
              <a:ext uri="{FF2B5EF4-FFF2-40B4-BE49-F238E27FC236}">
                <a16:creationId xmlns:a16="http://schemas.microsoft.com/office/drawing/2014/main" id="{C5648259-DAA0-4F15-AB09-58CDCC0F6F0E}"/>
              </a:ext>
            </a:extLst>
          </p:cNvPr>
          <p:cNvSpPr>
            <a:spLocks noMove="1" noResize="1"/>
          </p:cNvSpPr>
          <p:nvPr>
            <p:custDataLst>
              <p:tags r:id="rId1"/>
            </p:custDataLst>
          </p:nvPr>
        </p:nvSpPr>
        <p:spPr>
          <a:xfrm>
            <a:off x="0" y="2"/>
            <a:ext cx="12192000" cy="6857999"/>
          </a:xfrm>
          <a:prstGeom prst="rect">
            <a:avLst/>
          </a:prstGeom>
          <a:solidFill>
            <a:srgbClr val="0000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sp>
        <p:nvSpPr>
          <p:cNvPr id="96" name="椭圆 95">
            <a:extLst>
              <a:ext uri="{FF2B5EF4-FFF2-40B4-BE49-F238E27FC236}">
                <a16:creationId xmlns:a16="http://schemas.microsoft.com/office/drawing/2014/main" id="{E107E1BF-0591-4B01-9264-C811426B33B1}"/>
              </a:ext>
            </a:extLst>
          </p:cNvPr>
          <p:cNvSpPr/>
          <p:nvPr/>
        </p:nvSpPr>
        <p:spPr>
          <a:xfrm rot="1467832" flipH="1">
            <a:off x="-1284306" y="-227890"/>
            <a:ext cx="1565987" cy="45719"/>
          </a:xfrm>
          <a:prstGeom prst="ellipse">
            <a:avLst/>
          </a:prstGeom>
          <a:gradFill flip="none" rotWithShape="1">
            <a:gsLst>
              <a:gs pos="0">
                <a:srgbClr val="2F4F4F">
                  <a:alpha val="0"/>
                </a:srgbClr>
              </a:gs>
              <a:gs pos="100000">
                <a:srgbClr val="00FFFF"/>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a:extLst>
              <a:ext uri="{FF2B5EF4-FFF2-40B4-BE49-F238E27FC236}">
                <a16:creationId xmlns:a16="http://schemas.microsoft.com/office/drawing/2014/main" id="{4FAF77FA-CABE-4D39-9922-48DA8B562708}"/>
              </a:ext>
            </a:extLst>
          </p:cNvPr>
          <p:cNvSpPr/>
          <p:nvPr/>
        </p:nvSpPr>
        <p:spPr>
          <a:xfrm rot="1467832" flipH="1">
            <a:off x="5292748" y="437567"/>
            <a:ext cx="1565987" cy="45719"/>
          </a:xfrm>
          <a:prstGeom prst="ellipse">
            <a:avLst/>
          </a:prstGeom>
          <a:gradFill flip="none" rotWithShape="1">
            <a:gsLst>
              <a:gs pos="0">
                <a:srgbClr val="2F4F4F">
                  <a:alpha val="0"/>
                </a:srgbClr>
              </a:gs>
              <a:gs pos="100000">
                <a:srgbClr val="00FFFF"/>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a:extLst>
              <a:ext uri="{FF2B5EF4-FFF2-40B4-BE49-F238E27FC236}">
                <a16:creationId xmlns:a16="http://schemas.microsoft.com/office/drawing/2014/main" id="{882B61A6-FFA3-499A-B8E8-B8E89B56D095}"/>
              </a:ext>
            </a:extLst>
          </p:cNvPr>
          <p:cNvSpPr/>
          <p:nvPr/>
        </p:nvSpPr>
        <p:spPr>
          <a:xfrm rot="1467832" flipH="1">
            <a:off x="312423" y="2275929"/>
            <a:ext cx="1565987" cy="45719"/>
          </a:xfrm>
          <a:prstGeom prst="ellipse">
            <a:avLst/>
          </a:prstGeom>
          <a:gradFill flip="none" rotWithShape="1">
            <a:gsLst>
              <a:gs pos="0">
                <a:srgbClr val="2F4F4F">
                  <a:alpha val="0"/>
                </a:srgbClr>
              </a:gs>
              <a:gs pos="100000">
                <a:srgbClr val="00FFFF"/>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a:extLst>
              <a:ext uri="{FF2B5EF4-FFF2-40B4-BE49-F238E27FC236}">
                <a16:creationId xmlns:a16="http://schemas.microsoft.com/office/drawing/2014/main" id="{8C0FDA9A-5CA0-4BC0-B15B-C209376B71D6}"/>
              </a:ext>
            </a:extLst>
          </p:cNvPr>
          <p:cNvSpPr/>
          <p:nvPr/>
        </p:nvSpPr>
        <p:spPr>
          <a:xfrm rot="1467832" flipH="1">
            <a:off x="-321866" y="5068935"/>
            <a:ext cx="1565987" cy="45719"/>
          </a:xfrm>
          <a:prstGeom prst="ellipse">
            <a:avLst/>
          </a:prstGeom>
          <a:gradFill flip="none" rotWithShape="1">
            <a:gsLst>
              <a:gs pos="0">
                <a:srgbClr val="2F4F4F">
                  <a:alpha val="0"/>
                </a:srgbClr>
              </a:gs>
              <a:gs pos="100000">
                <a:srgbClr val="00FFFF"/>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a:extLst>
              <a:ext uri="{FF2B5EF4-FFF2-40B4-BE49-F238E27FC236}">
                <a16:creationId xmlns:a16="http://schemas.microsoft.com/office/drawing/2014/main" id="{48DB4597-EB1F-42A7-A540-729E4D5A290C}"/>
              </a:ext>
            </a:extLst>
          </p:cNvPr>
          <p:cNvSpPr/>
          <p:nvPr/>
        </p:nvSpPr>
        <p:spPr>
          <a:xfrm>
            <a:off x="9118600" y="1346199"/>
            <a:ext cx="1297649" cy="1297649"/>
          </a:xfrm>
          <a:prstGeom prst="ellipse">
            <a:avLst/>
          </a:prstGeom>
          <a:gradFill flip="none" rotWithShape="1">
            <a:gsLst>
              <a:gs pos="0">
                <a:srgbClr val="00CFD2">
                  <a:alpha val="15000"/>
                </a:srgbClr>
              </a:gs>
              <a:gs pos="100000">
                <a:srgbClr val="159999">
                  <a:alpha val="69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a:extLst>
              <a:ext uri="{FF2B5EF4-FFF2-40B4-BE49-F238E27FC236}">
                <a16:creationId xmlns:a16="http://schemas.microsoft.com/office/drawing/2014/main" id="{F8CDEAA6-FCD9-455D-8ADE-6CDF43C48285}"/>
              </a:ext>
            </a:extLst>
          </p:cNvPr>
          <p:cNvSpPr/>
          <p:nvPr/>
        </p:nvSpPr>
        <p:spPr>
          <a:xfrm>
            <a:off x="8517057" y="1346199"/>
            <a:ext cx="411043" cy="411043"/>
          </a:xfrm>
          <a:prstGeom prst="ellipse">
            <a:avLst/>
          </a:prstGeom>
          <a:gradFill flip="none" rotWithShape="1">
            <a:gsLst>
              <a:gs pos="0">
                <a:srgbClr val="00CFD2">
                  <a:alpha val="27000"/>
                </a:srgbClr>
              </a:gs>
              <a:gs pos="100000">
                <a:srgbClr val="00CFD2">
                  <a:alpha val="7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33F505FF-5627-4644-B20A-8FE9CF45A424}"/>
              </a:ext>
            </a:extLst>
          </p:cNvPr>
          <p:cNvSpPr/>
          <p:nvPr/>
        </p:nvSpPr>
        <p:spPr>
          <a:xfrm>
            <a:off x="1444331" y="3645244"/>
            <a:ext cx="9212779" cy="1446550"/>
          </a:xfrm>
          <a:prstGeom prst="rect">
            <a:avLst/>
          </a:prstGeom>
          <a:noFill/>
        </p:spPr>
        <p:txBody>
          <a:bodyPr wrap="none" lIns="91440" tIns="45720" rIns="91440" bIns="45720">
            <a:prstTxWarp prst="textArchUp">
              <a:avLst/>
            </a:prstTxWarp>
            <a:spAutoFit/>
          </a:bodyPr>
          <a:lstStyle/>
          <a:p>
            <a:pPr algn="ctr"/>
            <a:r>
              <a:rPr lang="zh-CN" altLang="en-US" sz="8800" b="1" dirty="0">
                <a:ln w="10160">
                  <a:solidFill>
                    <a:schemeClr val="accent5"/>
                  </a:solidFill>
                  <a:prstDash val="solid"/>
                </a:ln>
                <a:solidFill>
                  <a:srgbClr val="FFFFFF"/>
                </a:solidFill>
                <a:effectLst>
                  <a:glow rad="101600">
                    <a:srgbClr val="00FEFE">
                      <a:alpha val="60000"/>
                    </a:srgbClr>
                  </a:glow>
                  <a:outerShdw blurRad="38100" dist="22860" dir="5400000" algn="tl" rotWithShape="0">
                    <a:srgbClr val="000000">
                      <a:alpha val="30000"/>
                    </a:srgbClr>
                  </a:outerShdw>
                  <a:reflection blurRad="6350" stA="50000" endA="300" endPos="50000" dist="60007" dir="5400000" sy="-100000" algn="bl" rotWithShape="0"/>
                </a:effectLst>
              </a:rPr>
              <a:t>上</a:t>
            </a:r>
            <a:r>
              <a:rPr lang="zh-CN" altLang="en-US" sz="8800" b="1" cap="none" spc="0" dirty="0">
                <a:ln w="10160">
                  <a:solidFill>
                    <a:schemeClr val="accent5"/>
                  </a:solidFill>
                  <a:prstDash val="solid"/>
                </a:ln>
                <a:solidFill>
                  <a:srgbClr val="FFFFFF"/>
                </a:solidFill>
                <a:effectLst>
                  <a:glow rad="101600">
                    <a:srgbClr val="00FEFE">
                      <a:alpha val="60000"/>
                    </a:srgbClr>
                  </a:glow>
                  <a:outerShdw blurRad="38100" dist="22860" dir="5400000" algn="tl" rotWithShape="0">
                    <a:srgbClr val="000000">
                      <a:alpha val="30000"/>
                    </a:srgbClr>
                  </a:outerShdw>
                  <a:reflection blurRad="6350" stA="50000" endA="300" endPos="50000" dist="60007" dir="5400000" sy="-100000" algn="bl" rotWithShape="0"/>
                </a:effectLst>
              </a:rPr>
              <a:t>周气象数据分析</a:t>
            </a:r>
          </a:p>
        </p:txBody>
      </p:sp>
      <p:sp>
        <p:nvSpPr>
          <p:cNvPr id="45" name="椭圆 44">
            <a:extLst>
              <a:ext uri="{FF2B5EF4-FFF2-40B4-BE49-F238E27FC236}">
                <a16:creationId xmlns:a16="http://schemas.microsoft.com/office/drawing/2014/main" id="{15E605BB-0E81-4A78-83AF-4051367E5015}"/>
              </a:ext>
            </a:extLst>
          </p:cNvPr>
          <p:cNvSpPr/>
          <p:nvPr/>
        </p:nvSpPr>
        <p:spPr>
          <a:xfrm rot="1467832" flipH="1">
            <a:off x="508365" y="1296215"/>
            <a:ext cx="1565987" cy="45719"/>
          </a:xfrm>
          <a:prstGeom prst="ellipse">
            <a:avLst/>
          </a:prstGeom>
          <a:gradFill flip="none" rotWithShape="1">
            <a:gsLst>
              <a:gs pos="0">
                <a:srgbClr val="2F4F4F">
                  <a:alpha val="0"/>
                </a:srgbClr>
              </a:gs>
              <a:gs pos="100000">
                <a:srgbClr val="00FFFF"/>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a:extLst>
              <a:ext uri="{FF2B5EF4-FFF2-40B4-BE49-F238E27FC236}">
                <a16:creationId xmlns:a16="http://schemas.microsoft.com/office/drawing/2014/main" id="{A0CCDB81-C812-43DF-AD81-D2C8AEDBA052}"/>
              </a:ext>
            </a:extLst>
          </p:cNvPr>
          <p:cNvSpPr/>
          <p:nvPr/>
        </p:nvSpPr>
        <p:spPr>
          <a:xfrm rot="1467832" flipH="1">
            <a:off x="1821908" y="-89899"/>
            <a:ext cx="1565987" cy="45719"/>
          </a:xfrm>
          <a:prstGeom prst="ellipse">
            <a:avLst/>
          </a:prstGeom>
          <a:gradFill flip="none" rotWithShape="1">
            <a:gsLst>
              <a:gs pos="0">
                <a:srgbClr val="2F4F4F">
                  <a:alpha val="0"/>
                </a:srgbClr>
              </a:gs>
              <a:gs pos="100000">
                <a:srgbClr val="00FFFF"/>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a:extLst>
              <a:ext uri="{FF2B5EF4-FFF2-40B4-BE49-F238E27FC236}">
                <a16:creationId xmlns:a16="http://schemas.microsoft.com/office/drawing/2014/main" id="{59C986CF-09AA-42D7-B12A-88DBD541316C}"/>
              </a:ext>
            </a:extLst>
          </p:cNvPr>
          <p:cNvSpPr/>
          <p:nvPr/>
        </p:nvSpPr>
        <p:spPr>
          <a:xfrm rot="1467832" flipH="1">
            <a:off x="414734" y="4205335"/>
            <a:ext cx="1565987" cy="45719"/>
          </a:xfrm>
          <a:prstGeom prst="ellipse">
            <a:avLst/>
          </a:prstGeom>
          <a:gradFill flip="none" rotWithShape="1">
            <a:gsLst>
              <a:gs pos="0">
                <a:srgbClr val="2F4F4F">
                  <a:alpha val="0"/>
                </a:srgbClr>
              </a:gs>
              <a:gs pos="100000">
                <a:srgbClr val="00FFFF"/>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a:extLst>
              <a:ext uri="{FF2B5EF4-FFF2-40B4-BE49-F238E27FC236}">
                <a16:creationId xmlns:a16="http://schemas.microsoft.com/office/drawing/2014/main" id="{7A9C0240-B6AE-4F5C-9C25-B060648B413C}"/>
              </a:ext>
            </a:extLst>
          </p:cNvPr>
          <p:cNvSpPr/>
          <p:nvPr/>
        </p:nvSpPr>
        <p:spPr>
          <a:xfrm>
            <a:off x="742400" y="897814"/>
            <a:ext cx="750530" cy="750530"/>
          </a:xfrm>
          <a:prstGeom prst="ellipse">
            <a:avLst/>
          </a:prstGeom>
          <a:gradFill flip="none" rotWithShape="1">
            <a:gsLst>
              <a:gs pos="0">
                <a:srgbClr val="00CFD2">
                  <a:alpha val="15000"/>
                </a:srgbClr>
              </a:gs>
              <a:gs pos="100000">
                <a:srgbClr val="159999">
                  <a:alpha val="69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a:extLst>
              <a:ext uri="{FF2B5EF4-FFF2-40B4-BE49-F238E27FC236}">
                <a16:creationId xmlns:a16="http://schemas.microsoft.com/office/drawing/2014/main" id="{9E7CC7F0-D17A-424A-89D7-600906FE156B}"/>
              </a:ext>
            </a:extLst>
          </p:cNvPr>
          <p:cNvSpPr/>
          <p:nvPr/>
        </p:nvSpPr>
        <p:spPr>
          <a:xfrm>
            <a:off x="998796" y="503899"/>
            <a:ext cx="237738" cy="237738"/>
          </a:xfrm>
          <a:prstGeom prst="ellipse">
            <a:avLst/>
          </a:prstGeom>
          <a:gradFill flip="none" rotWithShape="1">
            <a:gsLst>
              <a:gs pos="0">
                <a:srgbClr val="00CFD2">
                  <a:alpha val="27000"/>
                </a:srgbClr>
              </a:gs>
              <a:gs pos="100000">
                <a:srgbClr val="00CFD2">
                  <a:alpha val="7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645921720"/>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path" presetSubtype="0" fill="hold" grpId="0" nodeType="clickEffect">
                                  <p:stCondLst>
                                    <p:cond delay="0"/>
                                  </p:stCondLst>
                                  <p:childTnLst>
                                    <p:animMotion origin="layout" path="M 0.08711 -0.07547 C 0.13152 -0.07547 0.16771 -0.01366 0.16771 0.06273 C 0.16771 0.13935 0.13152 0.20162 0.08711 0.20162 C 0.04258 0.20162 0.00652 0.13935 0.00652 0.06273 C 0.00652 -0.01366 0.04258 -0.07547 0.08711 -0.07547 Z " pathEditMode="relative" rAng="0" ptsTypes="AAAAA">
                                      <p:cBhvr>
                                        <p:cTn id="6" dur="2000" fill="hold"/>
                                        <p:tgtEl>
                                          <p:spTgt spid="40"/>
                                        </p:tgtEl>
                                        <p:attrNameLst>
                                          <p:attrName>ppt_x</p:attrName>
                                          <p:attrName>ppt_y</p:attrName>
                                        </p:attrNameLst>
                                      </p:cBhvr>
                                      <p:rCtr x="0" y="13843"/>
                                    </p:animMotion>
                                  </p:childTnLst>
                                </p:cTn>
                              </p:par>
                              <p:par>
                                <p:cTn id="7" presetID="1" presetClass="path" presetSubtype="0" fill="hold" grpId="0" nodeType="withEffect">
                                  <p:stCondLst>
                                    <p:cond delay="0"/>
                                  </p:stCondLst>
                                  <p:childTnLst>
                                    <p:animMotion origin="layout" path="M 3.33333E-6 -7.40741E-7 C 0.03268 -7.40741E-7 0.05937 0.04421 0.05937 0.09884 C 0.05937 0.15394 0.03268 0.19861 3.33333E-6 0.19861 C -0.03282 0.19861 -0.05925 0.15394 -0.05925 0.09884 C -0.05925 0.04421 -0.03282 -7.40741E-7 3.33333E-6 -7.40741E-7 Z " pathEditMode="relative" rAng="0" ptsTypes="AAAAA">
                                      <p:cBhvr>
                                        <p:cTn id="8" dur="3000" fill="hold"/>
                                        <p:tgtEl>
                                          <p:spTgt spid="49"/>
                                        </p:tgtEl>
                                        <p:attrNameLst>
                                          <p:attrName>ppt_x</p:attrName>
                                          <p:attrName>ppt_y</p:attrName>
                                        </p:attrNameLst>
                                      </p:cBhvr>
                                      <p:rCtr x="0" y="9931"/>
                                    </p:animMotion>
                                  </p:childTnLst>
                                </p:cTn>
                              </p:par>
                              <p:par>
                                <p:cTn id="9" presetID="10" presetClass="exit" presetSubtype="0" fill="hold" grpId="1" nodeType="withEffect">
                                  <p:stCondLst>
                                    <p:cond delay="0"/>
                                  </p:stCondLst>
                                  <p:childTnLst>
                                    <p:animEffect transition="out" filter="fade">
                                      <p:cBhvr>
                                        <p:cTn id="10" dur="2200"/>
                                        <p:tgtEl>
                                          <p:spTgt spid="49"/>
                                        </p:tgtEl>
                                      </p:cBhvr>
                                    </p:animEffect>
                                    <p:set>
                                      <p:cBhvr>
                                        <p:cTn id="11" dur="1" fill="hold">
                                          <p:stCondLst>
                                            <p:cond delay="2199"/>
                                          </p:stCondLst>
                                        </p:cTn>
                                        <p:tgtEl>
                                          <p:spTgt spid="49"/>
                                        </p:tgtEl>
                                        <p:attrNameLst>
                                          <p:attrName>style.visibility</p:attrName>
                                        </p:attrNameLst>
                                      </p:cBhvr>
                                      <p:to>
                                        <p:strVal val="hidden"/>
                                      </p:to>
                                    </p:set>
                                  </p:childTnLst>
                                </p:cTn>
                              </p:par>
                              <p:par>
                                <p:cTn id="12" presetID="49" presetClass="path" presetSubtype="0" fill="hold" grpId="0" nodeType="withEffect">
                                  <p:stCondLst>
                                    <p:cond delay="0"/>
                                  </p:stCondLst>
                                  <p:childTnLst>
                                    <p:animMotion origin="layout" path="M -1.04083E-17 3.33333E-6 L 0.70691 0.54421 " pathEditMode="relative" rAng="0" ptsTypes="AA">
                                      <p:cBhvr>
                                        <p:cTn id="13" dur="1400" fill="hold"/>
                                        <p:tgtEl>
                                          <p:spTgt spid="96"/>
                                        </p:tgtEl>
                                        <p:attrNameLst>
                                          <p:attrName>ppt_x</p:attrName>
                                          <p:attrName>ppt_y</p:attrName>
                                        </p:attrNameLst>
                                      </p:cBhvr>
                                      <p:rCtr x="35781" y="27384"/>
                                    </p:animMotion>
                                  </p:childTnLst>
                                </p:cTn>
                              </p:par>
                              <p:par>
                                <p:cTn id="14" presetID="49" presetClass="path" presetSubtype="0" fill="hold" grpId="0" nodeType="withEffect">
                                  <p:stCondLst>
                                    <p:cond delay="0"/>
                                  </p:stCondLst>
                                  <p:childTnLst>
                                    <p:animMotion origin="layout" path="M 2.70833E-6 3.7037E-7 L 0.50169 0.31829 " pathEditMode="relative" rAng="0" ptsTypes="AA">
                                      <p:cBhvr>
                                        <p:cTn id="15" dur="1400" fill="hold"/>
                                        <p:tgtEl>
                                          <p:spTgt spid="33"/>
                                        </p:tgtEl>
                                        <p:attrNameLst>
                                          <p:attrName>ppt_x</p:attrName>
                                          <p:attrName>ppt_y</p:attrName>
                                        </p:attrNameLst>
                                      </p:cBhvr>
                                      <p:rCtr x="25078" y="15903"/>
                                    </p:animMotion>
                                  </p:childTnLst>
                                </p:cTn>
                              </p:par>
                              <p:par>
                                <p:cTn id="16" presetID="49" presetClass="path" presetSubtype="0" fill="hold" grpId="0" nodeType="withEffect">
                                  <p:stCondLst>
                                    <p:cond delay="0"/>
                                  </p:stCondLst>
                                  <p:childTnLst>
                                    <p:animMotion origin="layout" path="M -3.75E-6 0.00185 L 0.7069 0.54606 " pathEditMode="relative" rAng="0" ptsTypes="AA">
                                      <p:cBhvr>
                                        <p:cTn id="17" dur="800" fill="hold"/>
                                        <p:tgtEl>
                                          <p:spTgt spid="34"/>
                                        </p:tgtEl>
                                        <p:attrNameLst>
                                          <p:attrName>ppt_x</p:attrName>
                                          <p:attrName>ppt_y</p:attrName>
                                        </p:attrNameLst>
                                      </p:cBhvr>
                                      <p:rCtr x="35339" y="27199"/>
                                    </p:animMotion>
                                  </p:childTnLst>
                                </p:cTn>
                              </p:par>
                              <p:par>
                                <p:cTn id="18" presetID="49" presetClass="path" presetSubtype="0" fill="hold" grpId="0" nodeType="withEffect">
                                  <p:stCondLst>
                                    <p:cond delay="0"/>
                                  </p:stCondLst>
                                  <p:childTnLst>
                                    <p:animMotion origin="layout" path="M -0.07383 -0.05023 L 0.32279 0.23542 " pathEditMode="relative" rAng="0" ptsTypes="AA">
                                      <p:cBhvr>
                                        <p:cTn id="19" dur="1400" fill="hold"/>
                                        <p:tgtEl>
                                          <p:spTgt spid="35"/>
                                        </p:tgtEl>
                                        <p:attrNameLst>
                                          <p:attrName>ppt_x</p:attrName>
                                          <p:attrName>ppt_y</p:attrName>
                                        </p:attrNameLst>
                                      </p:cBhvr>
                                      <p:rCtr x="19831" y="14282"/>
                                    </p:animMotion>
                                  </p:childTnLst>
                                </p:cTn>
                              </p:par>
                              <p:par>
                                <p:cTn id="20" presetID="10" presetClass="exit" presetSubtype="0" fill="hold" grpId="1" nodeType="withEffect">
                                  <p:stCondLst>
                                    <p:cond delay="600"/>
                                  </p:stCondLst>
                                  <p:childTnLst>
                                    <p:animEffect transition="out" filter="fade">
                                      <p:cBhvr>
                                        <p:cTn id="21" dur="800"/>
                                        <p:tgtEl>
                                          <p:spTgt spid="96"/>
                                        </p:tgtEl>
                                      </p:cBhvr>
                                    </p:animEffect>
                                    <p:set>
                                      <p:cBhvr>
                                        <p:cTn id="22" dur="1" fill="hold">
                                          <p:stCondLst>
                                            <p:cond delay="799"/>
                                          </p:stCondLst>
                                        </p:cTn>
                                        <p:tgtEl>
                                          <p:spTgt spid="96"/>
                                        </p:tgtEl>
                                        <p:attrNameLst>
                                          <p:attrName>style.visibility</p:attrName>
                                        </p:attrNameLst>
                                      </p:cBhvr>
                                      <p:to>
                                        <p:strVal val="hidden"/>
                                      </p:to>
                                    </p:set>
                                  </p:childTnLst>
                                </p:cTn>
                              </p:par>
                              <p:par>
                                <p:cTn id="23" presetID="10" presetClass="exit" presetSubtype="0" fill="hold" grpId="1" nodeType="withEffect">
                                  <p:stCondLst>
                                    <p:cond delay="600"/>
                                  </p:stCondLst>
                                  <p:childTnLst>
                                    <p:animEffect transition="out" filter="fade">
                                      <p:cBhvr>
                                        <p:cTn id="24" dur="800"/>
                                        <p:tgtEl>
                                          <p:spTgt spid="33"/>
                                        </p:tgtEl>
                                      </p:cBhvr>
                                    </p:animEffect>
                                    <p:set>
                                      <p:cBhvr>
                                        <p:cTn id="25" dur="1" fill="hold">
                                          <p:stCondLst>
                                            <p:cond delay="799"/>
                                          </p:stCondLst>
                                        </p:cTn>
                                        <p:tgtEl>
                                          <p:spTgt spid="33"/>
                                        </p:tgtEl>
                                        <p:attrNameLst>
                                          <p:attrName>style.visibility</p:attrName>
                                        </p:attrNameLst>
                                      </p:cBhvr>
                                      <p:to>
                                        <p:strVal val="hidden"/>
                                      </p:to>
                                    </p:set>
                                  </p:childTnLst>
                                </p:cTn>
                              </p:par>
                              <p:par>
                                <p:cTn id="26" presetID="10" presetClass="exit" presetSubtype="0" fill="hold" grpId="1" nodeType="withEffect">
                                  <p:stCondLst>
                                    <p:cond delay="200"/>
                                  </p:stCondLst>
                                  <p:childTnLst>
                                    <p:animEffect transition="out" filter="fade">
                                      <p:cBhvr>
                                        <p:cTn id="27" dur="600"/>
                                        <p:tgtEl>
                                          <p:spTgt spid="34"/>
                                        </p:tgtEl>
                                      </p:cBhvr>
                                    </p:animEffect>
                                    <p:set>
                                      <p:cBhvr>
                                        <p:cTn id="28" dur="1" fill="hold">
                                          <p:stCondLst>
                                            <p:cond delay="599"/>
                                          </p:stCondLst>
                                        </p:cTn>
                                        <p:tgtEl>
                                          <p:spTgt spid="34"/>
                                        </p:tgtEl>
                                        <p:attrNameLst>
                                          <p:attrName>style.visibility</p:attrName>
                                        </p:attrNameLst>
                                      </p:cBhvr>
                                      <p:to>
                                        <p:strVal val="hidden"/>
                                      </p:to>
                                    </p:set>
                                  </p:childTnLst>
                                </p:cTn>
                              </p:par>
                              <p:par>
                                <p:cTn id="29" presetID="10" presetClass="exit" presetSubtype="0" fill="hold" grpId="1" nodeType="withEffect">
                                  <p:stCondLst>
                                    <p:cond delay="600"/>
                                  </p:stCondLst>
                                  <p:childTnLst>
                                    <p:animEffect transition="out" filter="fade">
                                      <p:cBhvr>
                                        <p:cTn id="30" dur="800"/>
                                        <p:tgtEl>
                                          <p:spTgt spid="35"/>
                                        </p:tgtEl>
                                      </p:cBhvr>
                                    </p:animEffect>
                                    <p:set>
                                      <p:cBhvr>
                                        <p:cTn id="31" dur="1" fill="hold">
                                          <p:stCondLst>
                                            <p:cond delay="799"/>
                                          </p:stCondLst>
                                        </p:cTn>
                                        <p:tgtEl>
                                          <p:spTgt spid="35"/>
                                        </p:tgtEl>
                                        <p:attrNameLst>
                                          <p:attrName>style.visibility</p:attrName>
                                        </p:attrNameLst>
                                      </p:cBhvr>
                                      <p:to>
                                        <p:strVal val="hidden"/>
                                      </p:to>
                                    </p:set>
                                  </p:childTnLst>
                                </p:cTn>
                              </p:par>
                              <p:par>
                                <p:cTn id="32" presetID="49" presetClass="path" presetSubtype="0" fill="hold" grpId="0" nodeType="withEffect">
                                  <p:stCondLst>
                                    <p:cond delay="0"/>
                                  </p:stCondLst>
                                  <p:childTnLst>
                                    <p:animMotion origin="layout" path="M 6.25E-7 0.00185 L 0.7069 0.54607 " pathEditMode="relative" rAng="0" ptsTypes="AA">
                                      <p:cBhvr>
                                        <p:cTn id="33" dur="1500" fill="hold"/>
                                        <p:tgtEl>
                                          <p:spTgt spid="45"/>
                                        </p:tgtEl>
                                        <p:attrNameLst>
                                          <p:attrName>ppt_x</p:attrName>
                                          <p:attrName>ppt_y</p:attrName>
                                        </p:attrNameLst>
                                      </p:cBhvr>
                                      <p:rCtr x="35339" y="27199"/>
                                    </p:animMotion>
                                  </p:childTnLst>
                                </p:cTn>
                              </p:par>
                              <p:par>
                                <p:cTn id="34" presetID="10" presetClass="exit" presetSubtype="0" fill="hold" grpId="1" nodeType="withEffect">
                                  <p:stCondLst>
                                    <p:cond delay="900"/>
                                  </p:stCondLst>
                                  <p:childTnLst>
                                    <p:animEffect transition="out" filter="fade">
                                      <p:cBhvr>
                                        <p:cTn id="35" dur="600"/>
                                        <p:tgtEl>
                                          <p:spTgt spid="45"/>
                                        </p:tgtEl>
                                      </p:cBhvr>
                                    </p:animEffect>
                                    <p:set>
                                      <p:cBhvr>
                                        <p:cTn id="36" dur="1" fill="hold">
                                          <p:stCondLst>
                                            <p:cond delay="599"/>
                                          </p:stCondLst>
                                        </p:cTn>
                                        <p:tgtEl>
                                          <p:spTgt spid="45"/>
                                        </p:tgtEl>
                                        <p:attrNameLst>
                                          <p:attrName>style.visibility</p:attrName>
                                        </p:attrNameLst>
                                      </p:cBhvr>
                                      <p:to>
                                        <p:strVal val="hidden"/>
                                      </p:to>
                                    </p:set>
                                  </p:childTnLst>
                                </p:cTn>
                              </p:par>
                              <p:par>
                                <p:cTn id="37" presetID="49" presetClass="path" presetSubtype="0" fill="hold" grpId="0" nodeType="withEffect">
                                  <p:stCondLst>
                                    <p:cond delay="0"/>
                                  </p:stCondLst>
                                  <p:childTnLst>
                                    <p:animMotion origin="layout" path="M -1.875E-6 0.00185 L 0.36966 0.28379 " pathEditMode="relative" rAng="0" ptsTypes="AA">
                                      <p:cBhvr>
                                        <p:cTn id="38" dur="2300" fill="hold"/>
                                        <p:tgtEl>
                                          <p:spTgt spid="46"/>
                                        </p:tgtEl>
                                        <p:attrNameLst>
                                          <p:attrName>ppt_x</p:attrName>
                                          <p:attrName>ppt_y</p:attrName>
                                        </p:attrNameLst>
                                      </p:cBhvr>
                                      <p:rCtr x="18477" y="14097"/>
                                    </p:animMotion>
                                  </p:childTnLst>
                                </p:cTn>
                              </p:par>
                              <p:par>
                                <p:cTn id="39" presetID="10" presetClass="exit" presetSubtype="0" fill="hold" grpId="1" nodeType="withEffect">
                                  <p:stCondLst>
                                    <p:cond delay="1600"/>
                                  </p:stCondLst>
                                  <p:childTnLst>
                                    <p:animEffect transition="out" filter="fade">
                                      <p:cBhvr>
                                        <p:cTn id="40" dur="600"/>
                                        <p:tgtEl>
                                          <p:spTgt spid="46"/>
                                        </p:tgtEl>
                                      </p:cBhvr>
                                    </p:animEffect>
                                    <p:set>
                                      <p:cBhvr>
                                        <p:cTn id="41" dur="1" fill="hold">
                                          <p:stCondLst>
                                            <p:cond delay="599"/>
                                          </p:stCondLst>
                                        </p:cTn>
                                        <p:tgtEl>
                                          <p:spTgt spid="46"/>
                                        </p:tgtEl>
                                        <p:attrNameLst>
                                          <p:attrName>style.visibility</p:attrName>
                                        </p:attrNameLst>
                                      </p:cBhvr>
                                      <p:to>
                                        <p:strVal val="hidden"/>
                                      </p:to>
                                    </p:set>
                                  </p:childTnLst>
                                </p:cTn>
                              </p:par>
                              <p:par>
                                <p:cTn id="42" presetID="49" presetClass="path" presetSubtype="0" fill="hold" grpId="0" nodeType="withEffect">
                                  <p:stCondLst>
                                    <p:cond delay="0"/>
                                  </p:stCondLst>
                                  <p:childTnLst>
                                    <p:animMotion origin="layout" path="M -0.07383 -0.05024 L 0.32278 0.23541 " pathEditMode="relative" rAng="0" ptsTypes="AA">
                                      <p:cBhvr>
                                        <p:cTn id="43" dur="1700" fill="hold"/>
                                        <p:tgtEl>
                                          <p:spTgt spid="47"/>
                                        </p:tgtEl>
                                        <p:attrNameLst>
                                          <p:attrName>ppt_x</p:attrName>
                                          <p:attrName>ppt_y</p:attrName>
                                        </p:attrNameLst>
                                      </p:cBhvr>
                                      <p:rCtr x="19831" y="14282"/>
                                    </p:animMotion>
                                  </p:childTnLst>
                                </p:cTn>
                              </p:par>
                              <p:par>
                                <p:cTn id="44" presetID="10" presetClass="exit" presetSubtype="0" fill="hold" grpId="1" nodeType="withEffect">
                                  <p:stCondLst>
                                    <p:cond delay="800"/>
                                  </p:stCondLst>
                                  <p:childTnLst>
                                    <p:animEffect transition="out" filter="fade">
                                      <p:cBhvr>
                                        <p:cTn id="45" dur="800"/>
                                        <p:tgtEl>
                                          <p:spTgt spid="47"/>
                                        </p:tgtEl>
                                      </p:cBhvr>
                                    </p:animEffect>
                                    <p:set>
                                      <p:cBhvr>
                                        <p:cTn id="46" dur="1" fill="hold">
                                          <p:stCondLst>
                                            <p:cond delay="799"/>
                                          </p:stCondLst>
                                        </p:cTn>
                                        <p:tgtEl>
                                          <p:spTgt spid="4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 grpId="0" animBg="1"/>
      <p:bldP spid="96" grpId="1" animBg="1"/>
      <p:bldP spid="33" grpId="0" animBg="1"/>
      <p:bldP spid="33" grpId="1" animBg="1"/>
      <p:bldP spid="34" grpId="0" animBg="1"/>
      <p:bldP spid="34" grpId="1" animBg="1"/>
      <p:bldP spid="35" grpId="0" animBg="1"/>
      <p:bldP spid="35" grpId="1" animBg="1"/>
      <p:bldP spid="40" grpId="0" animBg="1"/>
      <p:bldP spid="45" grpId="0" animBg="1"/>
      <p:bldP spid="45" grpId="1" animBg="1"/>
      <p:bldP spid="46" grpId="0" animBg="1"/>
      <p:bldP spid="46" grpId="1" animBg="1"/>
      <p:bldP spid="47" grpId="0" animBg="1"/>
      <p:bldP spid="47" grpId="1" animBg="1"/>
      <p:bldP spid="49" grpId="0" animBg="1"/>
      <p:bldP spid="49" grpId="1"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4" name="PA_矩形 10">
            <a:extLst>
              <a:ext uri="{FF2B5EF4-FFF2-40B4-BE49-F238E27FC236}">
                <a16:creationId xmlns:a16="http://schemas.microsoft.com/office/drawing/2014/main" id="{C5648259-DAA0-4F15-AB09-58CDCC0F6F0E}"/>
              </a:ext>
            </a:extLst>
          </p:cNvPr>
          <p:cNvSpPr>
            <a:spLocks noMove="1" noResize="1"/>
          </p:cNvSpPr>
          <p:nvPr>
            <p:custDataLst>
              <p:tags r:id="rId1"/>
            </p:custDataLst>
          </p:nvPr>
        </p:nvSpPr>
        <p:spPr>
          <a:xfrm>
            <a:off x="0" y="2"/>
            <a:ext cx="12192000" cy="6857999"/>
          </a:xfrm>
          <a:prstGeom prst="rect">
            <a:avLst/>
          </a:prstGeom>
          <a:solidFill>
            <a:srgbClr val="0000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sp>
        <p:nvSpPr>
          <p:cNvPr id="53" name="椭圆 52">
            <a:extLst>
              <a:ext uri="{FF2B5EF4-FFF2-40B4-BE49-F238E27FC236}">
                <a16:creationId xmlns:a16="http://schemas.microsoft.com/office/drawing/2014/main" id="{CA40BAD3-8CD5-4E44-9D63-45CE7C57AE81}"/>
              </a:ext>
            </a:extLst>
          </p:cNvPr>
          <p:cNvSpPr/>
          <p:nvPr/>
        </p:nvSpPr>
        <p:spPr>
          <a:xfrm>
            <a:off x="-232226" y="-449944"/>
            <a:ext cx="7609402" cy="7536543"/>
          </a:xfrm>
          <a:prstGeom prst="ellipse">
            <a:avLst/>
          </a:prstGeom>
          <a:gradFill flip="none" rotWithShape="1">
            <a:gsLst>
              <a:gs pos="0">
                <a:schemeClr val="bg1">
                  <a:alpha val="48000"/>
                  <a:lumMod val="43000"/>
                  <a:lumOff val="57000"/>
                </a:schemeClr>
              </a:gs>
              <a:gs pos="23000">
                <a:srgbClr val="00FFFF">
                  <a:alpha val="71000"/>
                </a:srgbClr>
              </a:gs>
              <a:gs pos="69000">
                <a:srgbClr val="2F4F4F"/>
              </a:gs>
              <a:gs pos="97000">
                <a:srgbClr val="020202"/>
              </a:gs>
            </a:gsLst>
            <a:path path="circle">
              <a:fillToRect l="50000" t="50000" r="50000" b="50000"/>
            </a:path>
            <a:tileRect/>
          </a:gradFill>
          <a:effectLst>
            <a:softEdge rad="635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0" name="组合 59">
            <a:extLst>
              <a:ext uri="{FF2B5EF4-FFF2-40B4-BE49-F238E27FC236}">
                <a16:creationId xmlns:a16="http://schemas.microsoft.com/office/drawing/2014/main" id="{0E76D04D-D27A-4FA5-983F-49BC561D8D1B}"/>
              </a:ext>
            </a:extLst>
          </p:cNvPr>
          <p:cNvGrpSpPr/>
          <p:nvPr/>
        </p:nvGrpSpPr>
        <p:grpSpPr>
          <a:xfrm>
            <a:off x="7239027" y="699297"/>
            <a:ext cx="4375218" cy="5062361"/>
            <a:chOff x="7593874" y="890583"/>
            <a:chExt cx="4375218" cy="5062361"/>
          </a:xfrm>
        </p:grpSpPr>
        <p:sp>
          <p:nvSpPr>
            <p:cNvPr id="61" name="任意多边形: 形状 60">
              <a:extLst>
                <a:ext uri="{FF2B5EF4-FFF2-40B4-BE49-F238E27FC236}">
                  <a16:creationId xmlns:a16="http://schemas.microsoft.com/office/drawing/2014/main" id="{CB2634AB-D6F8-4356-9844-CC932B4DFD9A}"/>
                </a:ext>
              </a:extLst>
            </p:cNvPr>
            <p:cNvSpPr/>
            <p:nvPr/>
          </p:nvSpPr>
          <p:spPr>
            <a:xfrm>
              <a:off x="7849512" y="1513881"/>
              <a:ext cx="4119580" cy="4439063"/>
            </a:xfrm>
            <a:custGeom>
              <a:avLst/>
              <a:gdLst>
                <a:gd name="connsiteX0" fmla="*/ 0 w 4403188"/>
                <a:gd name="connsiteY0" fmla="*/ 0 h 2493727"/>
                <a:gd name="connsiteX1" fmla="*/ 4403188 w 4403188"/>
                <a:gd name="connsiteY1" fmla="*/ 0 h 2493727"/>
                <a:gd name="connsiteX2" fmla="*/ 4403188 w 4403188"/>
                <a:gd name="connsiteY2" fmla="*/ 1993643 h 2493727"/>
                <a:gd name="connsiteX3" fmla="*/ 3551079 w 4403188"/>
                <a:gd name="connsiteY3" fmla="*/ 1993643 h 2493727"/>
                <a:gd name="connsiteX4" fmla="*/ 2714399 w 4403188"/>
                <a:gd name="connsiteY4" fmla="*/ 2493727 h 2493727"/>
                <a:gd name="connsiteX5" fmla="*/ 521742 w 4403188"/>
                <a:gd name="connsiteY5" fmla="*/ 2493727 h 2493727"/>
                <a:gd name="connsiteX6" fmla="*/ 0 w 4403188"/>
                <a:gd name="connsiteY6" fmla="*/ 1971985 h 2493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3188" h="2493727">
                  <a:moveTo>
                    <a:pt x="0" y="0"/>
                  </a:moveTo>
                  <a:lnTo>
                    <a:pt x="4403188" y="0"/>
                  </a:lnTo>
                  <a:lnTo>
                    <a:pt x="4403188" y="1993643"/>
                  </a:lnTo>
                  <a:lnTo>
                    <a:pt x="3551079" y="1993643"/>
                  </a:lnTo>
                  <a:lnTo>
                    <a:pt x="2714399" y="2493727"/>
                  </a:lnTo>
                  <a:lnTo>
                    <a:pt x="521742" y="2493727"/>
                  </a:lnTo>
                  <a:lnTo>
                    <a:pt x="0" y="1971985"/>
                  </a:lnTo>
                  <a:close/>
                </a:path>
              </a:pathLst>
            </a:custGeom>
            <a:solidFill>
              <a:srgbClr val="000000">
                <a:alpha val="50196"/>
              </a:srgbClr>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2" name="组合 61">
              <a:extLst>
                <a:ext uri="{FF2B5EF4-FFF2-40B4-BE49-F238E27FC236}">
                  <a16:creationId xmlns:a16="http://schemas.microsoft.com/office/drawing/2014/main" id="{4B9726AB-C8FE-465B-BB71-7887D6D194D1}"/>
                </a:ext>
              </a:extLst>
            </p:cNvPr>
            <p:cNvGrpSpPr/>
            <p:nvPr/>
          </p:nvGrpSpPr>
          <p:grpSpPr>
            <a:xfrm>
              <a:off x="7865743" y="890583"/>
              <a:ext cx="3202590" cy="506045"/>
              <a:chOff x="6217109" y="473395"/>
              <a:chExt cx="3202590" cy="574884"/>
            </a:xfrm>
            <a:solidFill>
              <a:srgbClr val="00CFD2"/>
            </a:solidFill>
          </p:grpSpPr>
          <p:sp>
            <p:nvSpPr>
              <p:cNvPr id="69" name="任意多边形: 形状 68">
                <a:extLst>
                  <a:ext uri="{FF2B5EF4-FFF2-40B4-BE49-F238E27FC236}">
                    <a16:creationId xmlns:a16="http://schemas.microsoft.com/office/drawing/2014/main" id="{A31EEA0C-2A89-4388-B7B2-466FF19F3D71}"/>
                  </a:ext>
                </a:extLst>
              </p:cNvPr>
              <p:cNvSpPr/>
              <p:nvPr/>
            </p:nvSpPr>
            <p:spPr>
              <a:xfrm>
                <a:off x="8953700" y="473395"/>
                <a:ext cx="465999" cy="574039"/>
              </a:xfrm>
              <a:custGeom>
                <a:avLst/>
                <a:gdLst>
                  <a:gd name="connsiteX0" fmla="*/ 30004 w 508146"/>
                  <a:gd name="connsiteY0" fmla="*/ 0 h 574038"/>
                  <a:gd name="connsiteX1" fmla="*/ 285800 w 508146"/>
                  <a:gd name="connsiteY1" fmla="*/ 0 h 574038"/>
                  <a:gd name="connsiteX2" fmla="*/ 508146 w 508146"/>
                  <a:gd name="connsiteY2" fmla="*/ 287790 h 574038"/>
                  <a:gd name="connsiteX3" fmla="*/ 255796 w 508146"/>
                  <a:gd name="connsiteY3" fmla="*/ 574038 h 574038"/>
                  <a:gd name="connsiteX4" fmla="*/ 0 w 508146"/>
                  <a:gd name="connsiteY4" fmla="*/ 574038 h 574038"/>
                  <a:gd name="connsiteX5" fmla="*/ 252350 w 508146"/>
                  <a:gd name="connsiteY5" fmla="*/ 287790 h 574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8146" h="574038">
                    <a:moveTo>
                      <a:pt x="30004" y="0"/>
                    </a:moveTo>
                    <a:lnTo>
                      <a:pt x="285800" y="0"/>
                    </a:lnTo>
                    <a:lnTo>
                      <a:pt x="508146" y="287790"/>
                    </a:lnTo>
                    <a:lnTo>
                      <a:pt x="255796" y="574038"/>
                    </a:lnTo>
                    <a:lnTo>
                      <a:pt x="0" y="574038"/>
                    </a:lnTo>
                    <a:lnTo>
                      <a:pt x="252350" y="287790"/>
                    </a:lnTo>
                    <a:close/>
                  </a:path>
                </a:pathLst>
              </a:cu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任意多边形: 形状 69">
                <a:extLst>
                  <a:ext uri="{FF2B5EF4-FFF2-40B4-BE49-F238E27FC236}">
                    <a16:creationId xmlns:a16="http://schemas.microsoft.com/office/drawing/2014/main" id="{4698D482-827E-4551-BBB7-D6D367556698}"/>
                  </a:ext>
                </a:extLst>
              </p:cNvPr>
              <p:cNvSpPr/>
              <p:nvPr/>
            </p:nvSpPr>
            <p:spPr>
              <a:xfrm>
                <a:off x="6217109" y="474241"/>
                <a:ext cx="2827743" cy="574038"/>
              </a:xfrm>
              <a:custGeom>
                <a:avLst/>
                <a:gdLst>
                  <a:gd name="connsiteX0" fmla="*/ 506060 w 3066265"/>
                  <a:gd name="connsiteY0" fmla="*/ 0 h 574038"/>
                  <a:gd name="connsiteX1" fmla="*/ 2843919 w 3066265"/>
                  <a:gd name="connsiteY1" fmla="*/ 0 h 574038"/>
                  <a:gd name="connsiteX2" fmla="*/ 3066265 w 3066265"/>
                  <a:gd name="connsiteY2" fmla="*/ 287790 h 574038"/>
                  <a:gd name="connsiteX3" fmla="*/ 2813915 w 3066265"/>
                  <a:gd name="connsiteY3" fmla="*/ 574038 h 574038"/>
                  <a:gd name="connsiteX4" fmla="*/ 0 w 3066265"/>
                  <a:gd name="connsiteY4" fmla="*/ 574038 h 574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6265" h="574038">
                    <a:moveTo>
                      <a:pt x="506060" y="0"/>
                    </a:moveTo>
                    <a:lnTo>
                      <a:pt x="2843919" y="0"/>
                    </a:lnTo>
                    <a:lnTo>
                      <a:pt x="3066265" y="287790"/>
                    </a:lnTo>
                    <a:lnTo>
                      <a:pt x="2813915" y="574038"/>
                    </a:lnTo>
                    <a:lnTo>
                      <a:pt x="0" y="574038"/>
                    </a:lnTo>
                    <a:close/>
                  </a:path>
                </a:pathLst>
              </a:cu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a:solidFill>
                      <a:srgbClr val="2F4F4F"/>
                    </a:solidFill>
                    <a:latin typeface="方正姚体" panose="02010601030101010101" pitchFamily="2" charset="-122"/>
                    <a:ea typeface="方正姚体" panose="02010601030101010101" pitchFamily="2" charset="-122"/>
                  </a:rPr>
                  <a:t>  一周降水分布</a:t>
                </a:r>
              </a:p>
            </p:txBody>
          </p:sp>
        </p:grpSp>
        <p:sp>
          <p:nvSpPr>
            <p:cNvPr id="63" name="文本框 62">
              <a:extLst>
                <a:ext uri="{FF2B5EF4-FFF2-40B4-BE49-F238E27FC236}">
                  <a16:creationId xmlns:a16="http://schemas.microsoft.com/office/drawing/2014/main" id="{B3745AC2-54F3-409C-B856-1D790B12AC9C}"/>
                </a:ext>
              </a:extLst>
            </p:cNvPr>
            <p:cNvSpPr txBox="1"/>
            <p:nvPr/>
          </p:nvSpPr>
          <p:spPr>
            <a:xfrm>
              <a:off x="8089405" y="1674144"/>
              <a:ext cx="3603295" cy="3539430"/>
            </a:xfrm>
            <a:prstGeom prst="rect">
              <a:avLst/>
            </a:prstGeom>
            <a:noFill/>
          </p:spPr>
          <p:txBody>
            <a:bodyPr wrap="square" rtlCol="0">
              <a:spAutoFit/>
            </a:bodyPr>
            <a:lstStyle/>
            <a:p>
              <a:r>
                <a:rPr lang="zh-CN" altLang="en-US" sz="2800" dirty="0">
                  <a:solidFill>
                    <a:srgbClr val="00FFFF"/>
                  </a:solidFill>
                  <a:ea typeface="Adobe 楷体 Std R" panose="02020400000000000000" pitchFamily="18" charset="-122"/>
                </a:rPr>
                <a:t>“南涝北旱”是上周降水的主要特征，长江成为旱涝的明晰分界。南方台风和华南切变是暴雨的主导因子，北方东北低涡给东北东部和华北带来少量降水。</a:t>
              </a:r>
              <a:endParaRPr lang="zh-CN" altLang="en-US" sz="2400" dirty="0">
                <a:solidFill>
                  <a:srgbClr val="00FFFF"/>
                </a:solidFill>
                <a:ea typeface="Adobe 楷体 Std R" panose="02020400000000000000" pitchFamily="18" charset="-122"/>
              </a:endParaRPr>
            </a:p>
          </p:txBody>
        </p:sp>
        <p:grpSp>
          <p:nvGrpSpPr>
            <p:cNvPr id="64" name="组合 63">
              <a:extLst>
                <a:ext uri="{FF2B5EF4-FFF2-40B4-BE49-F238E27FC236}">
                  <a16:creationId xmlns:a16="http://schemas.microsoft.com/office/drawing/2014/main" id="{65A205D2-F06F-4CAA-8E6C-4F359BF4B067}"/>
                </a:ext>
              </a:extLst>
            </p:cNvPr>
            <p:cNvGrpSpPr/>
            <p:nvPr/>
          </p:nvGrpSpPr>
          <p:grpSpPr>
            <a:xfrm>
              <a:off x="7593874" y="1159807"/>
              <a:ext cx="629198" cy="629198"/>
              <a:chOff x="5710750" y="3043751"/>
              <a:chExt cx="770500" cy="770500"/>
            </a:xfrm>
          </p:grpSpPr>
          <p:sp>
            <p:nvSpPr>
              <p:cNvPr id="65" name="椭圆 64">
                <a:extLst>
                  <a:ext uri="{FF2B5EF4-FFF2-40B4-BE49-F238E27FC236}">
                    <a16:creationId xmlns:a16="http://schemas.microsoft.com/office/drawing/2014/main" id="{F62D9A5D-8780-4FE9-837B-DF4CD691DB89}"/>
                  </a:ext>
                </a:extLst>
              </p:cNvPr>
              <p:cNvSpPr/>
              <p:nvPr/>
            </p:nvSpPr>
            <p:spPr>
              <a:xfrm>
                <a:off x="5710750" y="3043751"/>
                <a:ext cx="770500" cy="770500"/>
              </a:xfrm>
              <a:prstGeom prst="ellipse">
                <a:avLst/>
              </a:prstGeom>
              <a:noFill/>
              <a:ln w="28575">
                <a:solidFill>
                  <a:schemeClr val="bg1"/>
                </a:solidFill>
              </a:ln>
              <a:effectLst>
                <a:glow rad="50800">
                  <a:srgbClr val="00FFFF">
                    <a:alpha val="6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椭圆 67">
                <a:extLst>
                  <a:ext uri="{FF2B5EF4-FFF2-40B4-BE49-F238E27FC236}">
                    <a16:creationId xmlns:a16="http://schemas.microsoft.com/office/drawing/2014/main" id="{6E9F3397-59BE-432B-8B56-7A8ACC674F54}"/>
                  </a:ext>
                </a:extLst>
              </p:cNvPr>
              <p:cNvSpPr/>
              <p:nvPr/>
            </p:nvSpPr>
            <p:spPr>
              <a:xfrm>
                <a:off x="5834565" y="3152693"/>
                <a:ext cx="522871" cy="552617"/>
              </a:xfrm>
              <a:prstGeom prst="ellipse">
                <a:avLst/>
              </a:prstGeom>
              <a:solidFill>
                <a:srgbClr val="2F4F4F"/>
              </a:solidFill>
              <a:ln w="57150">
                <a:solidFill>
                  <a:srgbClr val="00FFFF"/>
                </a:solidFill>
              </a:ln>
              <a:effectLst>
                <a:glow rad="38100">
                  <a:srgbClr val="00FFFF">
                    <a:alpha val="6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err="1">
                    <a:latin typeface="Adobe 楷体 Std R" panose="02020400000000000000" pitchFamily="18" charset="-122"/>
                    <a:ea typeface="Adobe 楷体 Std R" panose="02020400000000000000" pitchFamily="18" charset="-122"/>
                  </a:rPr>
                  <a:t>i</a:t>
                </a:r>
                <a:endParaRPr lang="zh-CN" altLang="en-US" sz="2400" dirty="0">
                  <a:latin typeface="Adobe 楷体 Std R" panose="02020400000000000000" pitchFamily="18" charset="-122"/>
                  <a:ea typeface="Adobe 楷体 Std R" panose="02020400000000000000" pitchFamily="18" charset="-122"/>
                </a:endParaRPr>
              </a:p>
            </p:txBody>
          </p:sp>
        </p:grpSp>
      </p:grpSp>
      <p:pic>
        <p:nvPicPr>
          <p:cNvPr id="3" name="图片 2">
            <a:extLst>
              <a:ext uri="{FF2B5EF4-FFF2-40B4-BE49-F238E27FC236}">
                <a16:creationId xmlns:a16="http://schemas.microsoft.com/office/drawing/2014/main" id="{69480354-DC02-4DDB-9A95-B6D292924E8B}"/>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l="31687" t="9058" r="29434" b="8823"/>
          <a:stretch/>
        </p:blipFill>
        <p:spPr>
          <a:xfrm>
            <a:off x="242366" y="13254"/>
            <a:ext cx="6714300" cy="6737808"/>
          </a:xfrm>
          <a:prstGeom prst="rect">
            <a:avLst/>
          </a:prstGeom>
        </p:spPr>
      </p:pic>
      <p:sp>
        <p:nvSpPr>
          <p:cNvPr id="74" name="椭圆 73">
            <a:extLst>
              <a:ext uri="{FF2B5EF4-FFF2-40B4-BE49-F238E27FC236}">
                <a16:creationId xmlns:a16="http://schemas.microsoft.com/office/drawing/2014/main" id="{89AAEEEE-D55B-43D0-A42B-6133EB1B53AC}"/>
              </a:ext>
            </a:extLst>
          </p:cNvPr>
          <p:cNvSpPr/>
          <p:nvPr/>
        </p:nvSpPr>
        <p:spPr>
          <a:xfrm>
            <a:off x="5240437" y="1597719"/>
            <a:ext cx="194674" cy="185296"/>
          </a:xfrm>
          <a:prstGeom prst="ellipse">
            <a:avLst/>
          </a:prstGeom>
          <a:gradFill flip="none" rotWithShape="1">
            <a:gsLst>
              <a:gs pos="0">
                <a:srgbClr val="2F4F4F">
                  <a:alpha val="0"/>
                </a:srgbClr>
              </a:gs>
              <a:gs pos="100000">
                <a:srgbClr val="00FFFF"/>
              </a:gs>
            </a:gsLst>
            <a:path path="circle">
              <a:fillToRect l="50000" t="50000" r="50000" b="50000"/>
            </a:path>
            <a:tileRect/>
          </a:gra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椭圆 74">
            <a:extLst>
              <a:ext uri="{FF2B5EF4-FFF2-40B4-BE49-F238E27FC236}">
                <a16:creationId xmlns:a16="http://schemas.microsoft.com/office/drawing/2014/main" id="{FF8D19B5-1B37-4432-8F62-9B2E82F8CD3D}"/>
              </a:ext>
            </a:extLst>
          </p:cNvPr>
          <p:cNvSpPr/>
          <p:nvPr/>
        </p:nvSpPr>
        <p:spPr>
          <a:xfrm>
            <a:off x="4267188" y="2694095"/>
            <a:ext cx="202298" cy="192553"/>
          </a:xfrm>
          <a:prstGeom prst="ellipse">
            <a:avLst/>
          </a:prstGeom>
          <a:gradFill flip="none" rotWithShape="1">
            <a:gsLst>
              <a:gs pos="0">
                <a:srgbClr val="2F4F4F">
                  <a:alpha val="0"/>
                </a:srgbClr>
              </a:gs>
              <a:gs pos="100000">
                <a:srgbClr val="00FFFF"/>
              </a:gs>
            </a:gsLst>
            <a:path path="circle">
              <a:fillToRect l="50000" t="50000" r="50000" b="50000"/>
            </a:path>
            <a:tileRect/>
          </a:gra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椭圆 75">
            <a:extLst>
              <a:ext uri="{FF2B5EF4-FFF2-40B4-BE49-F238E27FC236}">
                <a16:creationId xmlns:a16="http://schemas.microsoft.com/office/drawing/2014/main" id="{A1AFA123-D0FA-4B91-8112-80BF1A1B79C3}"/>
              </a:ext>
            </a:extLst>
          </p:cNvPr>
          <p:cNvSpPr/>
          <p:nvPr/>
        </p:nvSpPr>
        <p:spPr>
          <a:xfrm>
            <a:off x="4774880" y="3856228"/>
            <a:ext cx="194674" cy="185296"/>
          </a:xfrm>
          <a:prstGeom prst="ellipse">
            <a:avLst/>
          </a:prstGeom>
          <a:gradFill flip="none" rotWithShape="1">
            <a:gsLst>
              <a:gs pos="0">
                <a:srgbClr val="2F4F4F">
                  <a:alpha val="0"/>
                </a:srgbClr>
              </a:gs>
              <a:gs pos="100000">
                <a:srgbClr val="00FFFF"/>
              </a:gs>
            </a:gsLst>
            <a:path path="circle">
              <a:fillToRect l="50000" t="50000" r="50000" b="50000"/>
            </a:path>
            <a:tileRect/>
          </a:gra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0" name="组合 79">
            <a:extLst>
              <a:ext uri="{FF2B5EF4-FFF2-40B4-BE49-F238E27FC236}">
                <a16:creationId xmlns:a16="http://schemas.microsoft.com/office/drawing/2014/main" id="{33BEF0F3-A81A-4DEE-91B2-679ADFE8876D}"/>
              </a:ext>
            </a:extLst>
          </p:cNvPr>
          <p:cNvGrpSpPr/>
          <p:nvPr/>
        </p:nvGrpSpPr>
        <p:grpSpPr>
          <a:xfrm>
            <a:off x="9181092" y="4876780"/>
            <a:ext cx="1654526" cy="1385568"/>
            <a:chOff x="9850759" y="5180257"/>
            <a:chExt cx="1654526" cy="1385568"/>
          </a:xfrm>
        </p:grpSpPr>
        <p:sp>
          <p:nvSpPr>
            <p:cNvPr id="81" name="六边形 80">
              <a:extLst>
                <a:ext uri="{FF2B5EF4-FFF2-40B4-BE49-F238E27FC236}">
                  <a16:creationId xmlns:a16="http://schemas.microsoft.com/office/drawing/2014/main" id="{10B7F6B9-4675-48C1-AC70-7C9C484B2BFF}"/>
                </a:ext>
              </a:extLst>
            </p:cNvPr>
            <p:cNvSpPr/>
            <p:nvPr/>
          </p:nvSpPr>
          <p:spPr>
            <a:xfrm>
              <a:off x="10861970" y="5180257"/>
              <a:ext cx="637663" cy="549710"/>
            </a:xfrm>
            <a:prstGeom prst="hexagon">
              <a:avLst/>
            </a:prstGeom>
            <a:solidFill>
              <a:srgbClr val="00CFD2"/>
            </a:solidFill>
            <a:ln w="952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六边形 83">
              <a:extLst>
                <a:ext uri="{FF2B5EF4-FFF2-40B4-BE49-F238E27FC236}">
                  <a16:creationId xmlns:a16="http://schemas.microsoft.com/office/drawing/2014/main" id="{41CCB0C6-785C-4779-8D88-F8D678C71442}"/>
                </a:ext>
              </a:extLst>
            </p:cNvPr>
            <p:cNvSpPr/>
            <p:nvPr/>
          </p:nvSpPr>
          <p:spPr>
            <a:xfrm>
              <a:off x="10867622" y="5731735"/>
              <a:ext cx="637663" cy="549710"/>
            </a:xfrm>
            <a:prstGeom prst="hexagon">
              <a:avLst/>
            </a:prstGeom>
            <a:solidFill>
              <a:srgbClr val="00CFD2"/>
            </a:solidFill>
            <a:ln w="952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六边形 84">
              <a:extLst>
                <a:ext uri="{FF2B5EF4-FFF2-40B4-BE49-F238E27FC236}">
                  <a16:creationId xmlns:a16="http://schemas.microsoft.com/office/drawing/2014/main" id="{E963722D-2C4E-4E6E-9464-74650B84595B}"/>
                </a:ext>
              </a:extLst>
            </p:cNvPr>
            <p:cNvSpPr/>
            <p:nvPr/>
          </p:nvSpPr>
          <p:spPr>
            <a:xfrm>
              <a:off x="10360287" y="6016115"/>
              <a:ext cx="637663" cy="549710"/>
            </a:xfrm>
            <a:prstGeom prst="hexagon">
              <a:avLst/>
            </a:prstGeom>
            <a:solidFill>
              <a:srgbClr val="00CFD2"/>
            </a:solidFill>
            <a:ln w="952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六边形 85">
              <a:extLst>
                <a:ext uri="{FF2B5EF4-FFF2-40B4-BE49-F238E27FC236}">
                  <a16:creationId xmlns:a16="http://schemas.microsoft.com/office/drawing/2014/main" id="{DFD27EF7-293D-45DB-8FB4-F1CB447AD61E}"/>
                </a:ext>
              </a:extLst>
            </p:cNvPr>
            <p:cNvSpPr/>
            <p:nvPr/>
          </p:nvSpPr>
          <p:spPr>
            <a:xfrm>
              <a:off x="9850759" y="5741260"/>
              <a:ext cx="637663" cy="549710"/>
            </a:xfrm>
            <a:prstGeom prst="hexagon">
              <a:avLst/>
            </a:prstGeom>
            <a:solidFill>
              <a:srgbClr val="00CFD2"/>
            </a:solidFill>
            <a:ln w="952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六边形 86">
              <a:extLst>
                <a:ext uri="{FF2B5EF4-FFF2-40B4-BE49-F238E27FC236}">
                  <a16:creationId xmlns:a16="http://schemas.microsoft.com/office/drawing/2014/main" id="{96E7F376-8942-409A-94CE-7F19941C6D90}"/>
                </a:ext>
              </a:extLst>
            </p:cNvPr>
            <p:cNvSpPr/>
            <p:nvPr/>
          </p:nvSpPr>
          <p:spPr>
            <a:xfrm>
              <a:off x="10358567" y="5466405"/>
              <a:ext cx="637663" cy="549710"/>
            </a:xfrm>
            <a:prstGeom prst="hexagon">
              <a:avLst/>
            </a:prstGeom>
            <a:solidFill>
              <a:srgbClr val="00CFD2"/>
            </a:solidFill>
            <a:ln w="952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8" name="lightning-bolt-filled-shape_59192">
              <a:extLst>
                <a:ext uri="{FF2B5EF4-FFF2-40B4-BE49-F238E27FC236}">
                  <a16:creationId xmlns:a16="http://schemas.microsoft.com/office/drawing/2014/main" id="{D36E573B-1DDE-4878-BFBD-52246429ECB7}"/>
                </a:ext>
              </a:extLst>
            </p:cNvPr>
            <p:cNvSpPr>
              <a:spLocks noChangeAspect="1"/>
            </p:cNvSpPr>
            <p:nvPr/>
          </p:nvSpPr>
          <p:spPr bwMode="auto">
            <a:xfrm>
              <a:off x="11072010" y="5268588"/>
              <a:ext cx="219541" cy="385579"/>
            </a:xfrm>
            <a:custGeom>
              <a:avLst/>
              <a:gdLst>
                <a:gd name="T0" fmla="*/ 143 w 144"/>
                <a:gd name="T1" fmla="*/ 99 h 253"/>
                <a:gd name="T2" fmla="*/ 138 w 144"/>
                <a:gd name="T3" fmla="*/ 96 h 253"/>
                <a:gd name="T4" fmla="*/ 83 w 144"/>
                <a:gd name="T5" fmla="*/ 96 h 253"/>
                <a:gd name="T6" fmla="*/ 122 w 144"/>
                <a:gd name="T7" fmla="*/ 7 h 253"/>
                <a:gd name="T8" fmla="*/ 121 w 144"/>
                <a:gd name="T9" fmla="*/ 2 h 253"/>
                <a:gd name="T10" fmla="*/ 117 w 144"/>
                <a:gd name="T11" fmla="*/ 0 h 253"/>
                <a:gd name="T12" fmla="*/ 56 w 144"/>
                <a:gd name="T13" fmla="*/ 0 h 253"/>
                <a:gd name="T14" fmla="*/ 51 w 144"/>
                <a:gd name="T15" fmla="*/ 4 h 253"/>
                <a:gd name="T16" fmla="*/ 0 w 144"/>
                <a:gd name="T17" fmla="*/ 146 h 253"/>
                <a:gd name="T18" fmla="*/ 1 w 144"/>
                <a:gd name="T19" fmla="*/ 151 h 253"/>
                <a:gd name="T20" fmla="*/ 5 w 144"/>
                <a:gd name="T21" fmla="*/ 153 h 253"/>
                <a:gd name="T22" fmla="*/ 65 w 144"/>
                <a:gd name="T23" fmla="*/ 153 h 253"/>
                <a:gd name="T24" fmla="*/ 36 w 144"/>
                <a:gd name="T25" fmla="*/ 246 h 253"/>
                <a:gd name="T26" fmla="*/ 36 w 144"/>
                <a:gd name="T27" fmla="*/ 251 h 253"/>
                <a:gd name="T28" fmla="*/ 41 w 144"/>
                <a:gd name="T29" fmla="*/ 253 h 253"/>
                <a:gd name="T30" fmla="*/ 55 w 144"/>
                <a:gd name="T31" fmla="*/ 253 h 253"/>
                <a:gd name="T32" fmla="*/ 60 w 144"/>
                <a:gd name="T33" fmla="*/ 250 h 253"/>
                <a:gd name="T34" fmla="*/ 143 w 144"/>
                <a:gd name="T35" fmla="*/ 104 h 253"/>
                <a:gd name="T36" fmla="*/ 143 w 144"/>
                <a:gd name="T37" fmla="*/ 99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4" h="253">
                  <a:moveTo>
                    <a:pt x="143" y="99"/>
                  </a:moveTo>
                  <a:cubicBezTo>
                    <a:pt x="142" y="97"/>
                    <a:pt x="140" y="96"/>
                    <a:pt x="138" y="96"/>
                  </a:cubicBezTo>
                  <a:cubicBezTo>
                    <a:pt x="83" y="96"/>
                    <a:pt x="83" y="96"/>
                    <a:pt x="83" y="96"/>
                  </a:cubicBezTo>
                  <a:cubicBezTo>
                    <a:pt x="122" y="7"/>
                    <a:pt x="122" y="7"/>
                    <a:pt x="122" y="7"/>
                  </a:cubicBezTo>
                  <a:cubicBezTo>
                    <a:pt x="123" y="6"/>
                    <a:pt x="122" y="4"/>
                    <a:pt x="121" y="2"/>
                  </a:cubicBezTo>
                  <a:cubicBezTo>
                    <a:pt x="120" y="1"/>
                    <a:pt x="119" y="0"/>
                    <a:pt x="117" y="0"/>
                  </a:cubicBezTo>
                  <a:cubicBezTo>
                    <a:pt x="56" y="0"/>
                    <a:pt x="56" y="0"/>
                    <a:pt x="56" y="0"/>
                  </a:cubicBezTo>
                  <a:cubicBezTo>
                    <a:pt x="53" y="0"/>
                    <a:pt x="51" y="1"/>
                    <a:pt x="51" y="4"/>
                  </a:cubicBezTo>
                  <a:cubicBezTo>
                    <a:pt x="0" y="146"/>
                    <a:pt x="0" y="146"/>
                    <a:pt x="0" y="146"/>
                  </a:cubicBezTo>
                  <a:cubicBezTo>
                    <a:pt x="0" y="148"/>
                    <a:pt x="0" y="150"/>
                    <a:pt x="1" y="151"/>
                  </a:cubicBezTo>
                  <a:cubicBezTo>
                    <a:pt x="2" y="153"/>
                    <a:pt x="3" y="153"/>
                    <a:pt x="5" y="153"/>
                  </a:cubicBezTo>
                  <a:cubicBezTo>
                    <a:pt x="65" y="153"/>
                    <a:pt x="65" y="153"/>
                    <a:pt x="65" y="153"/>
                  </a:cubicBezTo>
                  <a:cubicBezTo>
                    <a:pt x="36" y="246"/>
                    <a:pt x="36" y="246"/>
                    <a:pt x="36" y="246"/>
                  </a:cubicBezTo>
                  <a:cubicBezTo>
                    <a:pt x="35" y="248"/>
                    <a:pt x="35" y="249"/>
                    <a:pt x="36" y="251"/>
                  </a:cubicBezTo>
                  <a:cubicBezTo>
                    <a:pt x="37" y="252"/>
                    <a:pt x="39" y="253"/>
                    <a:pt x="41" y="253"/>
                  </a:cubicBezTo>
                  <a:cubicBezTo>
                    <a:pt x="55" y="253"/>
                    <a:pt x="55" y="253"/>
                    <a:pt x="55" y="253"/>
                  </a:cubicBezTo>
                  <a:cubicBezTo>
                    <a:pt x="57" y="253"/>
                    <a:pt x="59" y="252"/>
                    <a:pt x="60" y="250"/>
                  </a:cubicBezTo>
                  <a:cubicBezTo>
                    <a:pt x="143" y="104"/>
                    <a:pt x="143" y="104"/>
                    <a:pt x="143" y="104"/>
                  </a:cubicBezTo>
                  <a:cubicBezTo>
                    <a:pt x="144" y="102"/>
                    <a:pt x="144" y="100"/>
                    <a:pt x="143" y="99"/>
                  </a:cubicBezTo>
                  <a:close/>
                </a:path>
              </a:pathLst>
            </a:custGeom>
            <a:solidFill>
              <a:srgbClr val="2F4F4F"/>
            </a:solidFill>
            <a:ln>
              <a:noFill/>
            </a:ln>
          </p:spPr>
        </p:sp>
        <p:sp>
          <p:nvSpPr>
            <p:cNvPr id="89" name="rain-weather-symbol_44078">
              <a:extLst>
                <a:ext uri="{FF2B5EF4-FFF2-40B4-BE49-F238E27FC236}">
                  <a16:creationId xmlns:a16="http://schemas.microsoft.com/office/drawing/2014/main" id="{A190F1EB-1D8B-4157-B5C3-2F82F02EF344}"/>
                </a:ext>
              </a:extLst>
            </p:cNvPr>
            <p:cNvSpPr>
              <a:spLocks noChangeAspect="1"/>
            </p:cNvSpPr>
            <p:nvPr/>
          </p:nvSpPr>
          <p:spPr bwMode="auto">
            <a:xfrm>
              <a:off x="10510489" y="5587006"/>
              <a:ext cx="320182" cy="306653"/>
            </a:xfrm>
            <a:custGeom>
              <a:avLst/>
              <a:gdLst>
                <a:gd name="connsiteX0" fmla="*/ 260350 w 338138"/>
                <a:gd name="connsiteY0" fmla="*/ 260350 h 323850"/>
                <a:gd name="connsiteX1" fmla="*/ 288925 w 338138"/>
                <a:gd name="connsiteY1" fmla="*/ 260350 h 323850"/>
                <a:gd name="connsiteX2" fmla="*/ 288925 w 338138"/>
                <a:gd name="connsiteY2" fmla="*/ 323850 h 323850"/>
                <a:gd name="connsiteX3" fmla="*/ 260350 w 338138"/>
                <a:gd name="connsiteY3" fmla="*/ 323850 h 323850"/>
                <a:gd name="connsiteX4" fmla="*/ 119062 w 338138"/>
                <a:gd name="connsiteY4" fmla="*/ 260350 h 323850"/>
                <a:gd name="connsiteX5" fmla="*/ 147637 w 338138"/>
                <a:gd name="connsiteY5" fmla="*/ 260350 h 323850"/>
                <a:gd name="connsiteX6" fmla="*/ 147637 w 338138"/>
                <a:gd name="connsiteY6" fmla="*/ 323850 h 323850"/>
                <a:gd name="connsiteX7" fmla="*/ 119062 w 338138"/>
                <a:gd name="connsiteY7" fmla="*/ 323850 h 323850"/>
                <a:gd name="connsiteX8" fmla="*/ 190500 w 338138"/>
                <a:gd name="connsiteY8" fmla="*/ 227013 h 323850"/>
                <a:gd name="connsiteX9" fmla="*/ 219075 w 338138"/>
                <a:gd name="connsiteY9" fmla="*/ 227013 h 323850"/>
                <a:gd name="connsiteX10" fmla="*/ 219075 w 338138"/>
                <a:gd name="connsiteY10" fmla="*/ 290513 h 323850"/>
                <a:gd name="connsiteX11" fmla="*/ 190500 w 338138"/>
                <a:gd name="connsiteY11" fmla="*/ 290513 h 323850"/>
                <a:gd name="connsiteX12" fmla="*/ 49212 w 338138"/>
                <a:gd name="connsiteY12" fmla="*/ 227013 h 323850"/>
                <a:gd name="connsiteX13" fmla="*/ 77787 w 338138"/>
                <a:gd name="connsiteY13" fmla="*/ 227013 h 323850"/>
                <a:gd name="connsiteX14" fmla="*/ 77787 w 338138"/>
                <a:gd name="connsiteY14" fmla="*/ 290513 h 323850"/>
                <a:gd name="connsiteX15" fmla="*/ 49212 w 338138"/>
                <a:gd name="connsiteY15" fmla="*/ 290513 h 323850"/>
                <a:gd name="connsiteX16" fmla="*/ 202090 w 338138"/>
                <a:gd name="connsiteY16" fmla="*/ 0 h 323850"/>
                <a:gd name="connsiteX17" fmla="*/ 306438 w 338138"/>
                <a:gd name="connsiteY17" fmla="*/ 102530 h 323850"/>
                <a:gd name="connsiteX18" fmla="*/ 302475 w 338138"/>
                <a:gd name="connsiteY18" fmla="*/ 134078 h 323850"/>
                <a:gd name="connsiteX19" fmla="*/ 338138 w 338138"/>
                <a:gd name="connsiteY19" fmla="*/ 169569 h 323850"/>
                <a:gd name="connsiteX20" fmla="*/ 301154 w 338138"/>
                <a:gd name="connsiteY20" fmla="*/ 206375 h 323850"/>
                <a:gd name="connsiteX21" fmla="*/ 59438 w 338138"/>
                <a:gd name="connsiteY21" fmla="*/ 206375 h 323850"/>
                <a:gd name="connsiteX22" fmla="*/ 0 w 338138"/>
                <a:gd name="connsiteY22" fmla="*/ 147223 h 323850"/>
                <a:gd name="connsiteX23" fmla="*/ 59438 w 338138"/>
                <a:gd name="connsiteY23" fmla="*/ 86756 h 323850"/>
                <a:gd name="connsiteX24" fmla="*/ 99064 w 338138"/>
                <a:gd name="connsiteY24" fmla="*/ 101216 h 323850"/>
                <a:gd name="connsiteX25" fmla="*/ 202090 w 338138"/>
                <a:gd name="connsiteY25" fmla="*/ 0 h 323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38138" h="323850">
                  <a:moveTo>
                    <a:pt x="260350" y="260350"/>
                  </a:moveTo>
                  <a:lnTo>
                    <a:pt x="288925" y="260350"/>
                  </a:lnTo>
                  <a:lnTo>
                    <a:pt x="288925" y="323850"/>
                  </a:lnTo>
                  <a:lnTo>
                    <a:pt x="260350" y="323850"/>
                  </a:lnTo>
                  <a:close/>
                  <a:moveTo>
                    <a:pt x="119062" y="260350"/>
                  </a:moveTo>
                  <a:lnTo>
                    <a:pt x="147637" y="260350"/>
                  </a:lnTo>
                  <a:lnTo>
                    <a:pt x="147637" y="323850"/>
                  </a:lnTo>
                  <a:lnTo>
                    <a:pt x="119062" y="323850"/>
                  </a:lnTo>
                  <a:close/>
                  <a:moveTo>
                    <a:pt x="190500" y="227013"/>
                  </a:moveTo>
                  <a:lnTo>
                    <a:pt x="219075" y="227013"/>
                  </a:lnTo>
                  <a:lnTo>
                    <a:pt x="219075" y="290513"/>
                  </a:lnTo>
                  <a:lnTo>
                    <a:pt x="190500" y="290513"/>
                  </a:lnTo>
                  <a:close/>
                  <a:moveTo>
                    <a:pt x="49212" y="227013"/>
                  </a:moveTo>
                  <a:lnTo>
                    <a:pt x="77787" y="227013"/>
                  </a:lnTo>
                  <a:lnTo>
                    <a:pt x="77787" y="290513"/>
                  </a:lnTo>
                  <a:lnTo>
                    <a:pt x="49212" y="290513"/>
                  </a:lnTo>
                  <a:close/>
                  <a:moveTo>
                    <a:pt x="202090" y="0"/>
                  </a:moveTo>
                  <a:cubicBezTo>
                    <a:pt x="260208" y="0"/>
                    <a:pt x="306438" y="46007"/>
                    <a:pt x="306438" y="102530"/>
                  </a:cubicBezTo>
                  <a:cubicBezTo>
                    <a:pt x="306438" y="114360"/>
                    <a:pt x="305117" y="123562"/>
                    <a:pt x="302475" y="134078"/>
                  </a:cubicBezTo>
                  <a:cubicBezTo>
                    <a:pt x="322288" y="134078"/>
                    <a:pt x="338138" y="149852"/>
                    <a:pt x="338138" y="169569"/>
                  </a:cubicBezTo>
                  <a:cubicBezTo>
                    <a:pt x="338138" y="190601"/>
                    <a:pt x="322288" y="206375"/>
                    <a:pt x="301154" y="206375"/>
                  </a:cubicBezTo>
                  <a:cubicBezTo>
                    <a:pt x="301154" y="206375"/>
                    <a:pt x="301154" y="206375"/>
                    <a:pt x="59438" y="206375"/>
                  </a:cubicBezTo>
                  <a:cubicBezTo>
                    <a:pt x="26417" y="206375"/>
                    <a:pt x="0" y="180085"/>
                    <a:pt x="0" y="147223"/>
                  </a:cubicBezTo>
                  <a:cubicBezTo>
                    <a:pt x="0" y="114360"/>
                    <a:pt x="26417" y="86756"/>
                    <a:pt x="59438" y="86756"/>
                  </a:cubicBezTo>
                  <a:cubicBezTo>
                    <a:pt x="75288" y="86756"/>
                    <a:pt x="88497" y="92014"/>
                    <a:pt x="99064" y="101216"/>
                  </a:cubicBezTo>
                  <a:cubicBezTo>
                    <a:pt x="100384" y="44692"/>
                    <a:pt x="145293" y="0"/>
                    <a:pt x="202090" y="0"/>
                  </a:cubicBezTo>
                  <a:close/>
                </a:path>
              </a:pathLst>
            </a:custGeom>
            <a:solidFill>
              <a:srgbClr val="2F4F4F"/>
            </a:solidFill>
            <a:ln>
              <a:noFill/>
            </a:ln>
          </p:spPr>
          <p:txBody>
            <a:bodyPr/>
            <a:lstStyle/>
            <a:p>
              <a:endParaRPr lang="zh-CN" altLang="en-US" dirty="0"/>
            </a:p>
          </p:txBody>
        </p:sp>
        <p:sp>
          <p:nvSpPr>
            <p:cNvPr id="93" name="big-and-small-drops_16761">
              <a:extLst>
                <a:ext uri="{FF2B5EF4-FFF2-40B4-BE49-F238E27FC236}">
                  <a16:creationId xmlns:a16="http://schemas.microsoft.com/office/drawing/2014/main" id="{61BD853E-C81A-4156-89CB-94C47C68BE48}"/>
                </a:ext>
              </a:extLst>
            </p:cNvPr>
            <p:cNvSpPr>
              <a:spLocks noChangeAspect="1"/>
            </p:cNvSpPr>
            <p:nvPr/>
          </p:nvSpPr>
          <p:spPr bwMode="auto">
            <a:xfrm>
              <a:off x="10037822" y="5832505"/>
              <a:ext cx="252494" cy="349861"/>
            </a:xfrm>
            <a:custGeom>
              <a:avLst/>
              <a:gdLst>
                <a:gd name="connsiteX0" fmla="*/ 177817 w 242888"/>
                <a:gd name="connsiteY0" fmla="*/ 65657 h 336551"/>
                <a:gd name="connsiteX1" fmla="*/ 178514 w 242888"/>
                <a:gd name="connsiteY1" fmla="*/ 67377 h 336551"/>
                <a:gd name="connsiteX2" fmla="*/ 177800 w 242888"/>
                <a:gd name="connsiteY2" fmla="*/ 65714 h 336551"/>
                <a:gd name="connsiteX3" fmla="*/ 100147 w 242888"/>
                <a:gd name="connsiteY3" fmla="*/ 33338 h 336551"/>
                <a:gd name="connsiteX4" fmla="*/ 104101 w 242888"/>
                <a:gd name="connsiteY4" fmla="*/ 38588 h 336551"/>
                <a:gd name="connsiteX5" fmla="*/ 201613 w 242888"/>
                <a:gd name="connsiteY5" fmla="*/ 236793 h 336551"/>
                <a:gd name="connsiteX6" fmla="*/ 100147 w 242888"/>
                <a:gd name="connsiteY6" fmla="*/ 336551 h 336551"/>
                <a:gd name="connsiteX7" fmla="*/ 0 w 242888"/>
                <a:gd name="connsiteY7" fmla="*/ 236793 h 336551"/>
                <a:gd name="connsiteX8" fmla="*/ 97512 w 242888"/>
                <a:gd name="connsiteY8" fmla="*/ 38588 h 336551"/>
                <a:gd name="connsiteX9" fmla="*/ 100147 w 242888"/>
                <a:gd name="connsiteY9" fmla="*/ 33338 h 336551"/>
                <a:gd name="connsiteX10" fmla="*/ 210215 w 242888"/>
                <a:gd name="connsiteY10" fmla="*/ 7938 h 336551"/>
                <a:gd name="connsiteX11" fmla="*/ 211544 w 242888"/>
                <a:gd name="connsiteY11" fmla="*/ 10584 h 336551"/>
                <a:gd name="connsiteX12" fmla="*/ 238125 w 242888"/>
                <a:gd name="connsiteY12" fmla="*/ 66147 h 336551"/>
                <a:gd name="connsiteX13" fmla="*/ 210215 w 242888"/>
                <a:gd name="connsiteY13" fmla="*/ 95251 h 336551"/>
                <a:gd name="connsiteX14" fmla="*/ 180975 w 242888"/>
                <a:gd name="connsiteY14" fmla="*/ 66147 h 336551"/>
                <a:gd name="connsiteX15" fmla="*/ 207557 w 242888"/>
                <a:gd name="connsiteY15" fmla="*/ 10584 h 336551"/>
                <a:gd name="connsiteX16" fmla="*/ 210215 w 242888"/>
                <a:gd name="connsiteY16" fmla="*/ 7938 h 336551"/>
                <a:gd name="connsiteX17" fmla="*/ 210344 w 242888"/>
                <a:gd name="connsiteY17" fmla="*/ 0 h 336551"/>
                <a:gd name="connsiteX18" fmla="*/ 212948 w 242888"/>
                <a:gd name="connsiteY18" fmla="*/ 3937 h 336551"/>
                <a:gd name="connsiteX19" fmla="*/ 242888 w 242888"/>
                <a:gd name="connsiteY19" fmla="*/ 65617 h 336551"/>
                <a:gd name="connsiteX20" fmla="*/ 210344 w 242888"/>
                <a:gd name="connsiteY20" fmla="*/ 98425 h 336551"/>
                <a:gd name="connsiteX21" fmla="*/ 187238 w 242888"/>
                <a:gd name="connsiteY21" fmla="*/ 88911 h 336551"/>
                <a:gd name="connsiteX22" fmla="*/ 178514 w 242888"/>
                <a:gd name="connsiteY22" fmla="*/ 67377 h 336551"/>
                <a:gd name="connsiteX23" fmla="*/ 187186 w 242888"/>
                <a:gd name="connsiteY23" fmla="*/ 87598 h 336551"/>
                <a:gd name="connsiteX24" fmla="*/ 209415 w 242888"/>
                <a:gd name="connsiteY24" fmla="*/ 96838 h 336551"/>
                <a:gd name="connsiteX25" fmla="*/ 239713 w 242888"/>
                <a:gd name="connsiteY25" fmla="*/ 65714 h 336551"/>
                <a:gd name="connsiteX26" fmla="*/ 210733 w 242888"/>
                <a:gd name="connsiteY26" fmla="*/ 6060 h 336551"/>
                <a:gd name="connsiteX27" fmla="*/ 209415 w 242888"/>
                <a:gd name="connsiteY27" fmla="*/ 4763 h 336551"/>
                <a:gd name="connsiteX28" fmla="*/ 208098 w 242888"/>
                <a:gd name="connsiteY28" fmla="*/ 6060 h 336551"/>
                <a:gd name="connsiteX29" fmla="*/ 182164 w 242888"/>
                <a:gd name="connsiteY29" fmla="*/ 50557 h 336551"/>
                <a:gd name="connsiteX30" fmla="*/ 177817 w 242888"/>
                <a:gd name="connsiteY30" fmla="*/ 65657 h 336551"/>
                <a:gd name="connsiteX31" fmla="*/ 177800 w 242888"/>
                <a:gd name="connsiteY31" fmla="*/ 65617 h 336551"/>
                <a:gd name="connsiteX32" fmla="*/ 207741 w 242888"/>
                <a:gd name="connsiteY32" fmla="*/ 3937 h 336551"/>
                <a:gd name="connsiteX33" fmla="*/ 210344 w 242888"/>
                <a:gd name="connsiteY33" fmla="*/ 0 h 33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42888" h="336551">
                  <a:moveTo>
                    <a:pt x="177817" y="65657"/>
                  </a:moveTo>
                  <a:lnTo>
                    <a:pt x="178514" y="67377"/>
                  </a:lnTo>
                  <a:lnTo>
                    <a:pt x="177800" y="65714"/>
                  </a:lnTo>
                  <a:close/>
                  <a:moveTo>
                    <a:pt x="100147" y="33338"/>
                  </a:moveTo>
                  <a:lnTo>
                    <a:pt x="104101" y="38588"/>
                  </a:lnTo>
                  <a:cubicBezTo>
                    <a:pt x="114642" y="53027"/>
                    <a:pt x="201613" y="184288"/>
                    <a:pt x="201613" y="236793"/>
                  </a:cubicBezTo>
                  <a:cubicBezTo>
                    <a:pt x="201613" y="291922"/>
                    <a:pt x="155492" y="336551"/>
                    <a:pt x="100147" y="336551"/>
                  </a:cubicBezTo>
                  <a:cubicBezTo>
                    <a:pt x="44803" y="336551"/>
                    <a:pt x="0" y="291922"/>
                    <a:pt x="0" y="236793"/>
                  </a:cubicBezTo>
                  <a:cubicBezTo>
                    <a:pt x="0" y="184288"/>
                    <a:pt x="86970" y="53027"/>
                    <a:pt x="97512" y="38588"/>
                  </a:cubicBezTo>
                  <a:cubicBezTo>
                    <a:pt x="97512" y="38588"/>
                    <a:pt x="97512" y="38588"/>
                    <a:pt x="100147" y="33338"/>
                  </a:cubicBezTo>
                  <a:close/>
                  <a:moveTo>
                    <a:pt x="210215" y="7938"/>
                  </a:moveTo>
                  <a:cubicBezTo>
                    <a:pt x="211544" y="10584"/>
                    <a:pt x="211544" y="10584"/>
                    <a:pt x="211544" y="10584"/>
                  </a:cubicBezTo>
                  <a:cubicBezTo>
                    <a:pt x="218189" y="21167"/>
                    <a:pt x="238125" y="52917"/>
                    <a:pt x="238125" y="66147"/>
                  </a:cubicBezTo>
                  <a:cubicBezTo>
                    <a:pt x="238125" y="82022"/>
                    <a:pt x="226164" y="95251"/>
                    <a:pt x="210215" y="95251"/>
                  </a:cubicBezTo>
                  <a:cubicBezTo>
                    <a:pt x="194266" y="95251"/>
                    <a:pt x="180975" y="82022"/>
                    <a:pt x="180975" y="66147"/>
                  </a:cubicBezTo>
                  <a:cubicBezTo>
                    <a:pt x="180975" y="52917"/>
                    <a:pt x="202240" y="21167"/>
                    <a:pt x="207557" y="10584"/>
                  </a:cubicBezTo>
                  <a:cubicBezTo>
                    <a:pt x="210215" y="7938"/>
                    <a:pt x="210215" y="7938"/>
                    <a:pt x="210215" y="7938"/>
                  </a:cubicBezTo>
                  <a:close/>
                  <a:moveTo>
                    <a:pt x="210344" y="0"/>
                  </a:moveTo>
                  <a:cubicBezTo>
                    <a:pt x="212948" y="3937"/>
                    <a:pt x="212948" y="3937"/>
                    <a:pt x="212948" y="3937"/>
                  </a:cubicBezTo>
                  <a:cubicBezTo>
                    <a:pt x="218155" y="11811"/>
                    <a:pt x="242888" y="49869"/>
                    <a:pt x="242888" y="65617"/>
                  </a:cubicBezTo>
                  <a:cubicBezTo>
                    <a:pt x="242888" y="83989"/>
                    <a:pt x="228569" y="98425"/>
                    <a:pt x="210344" y="98425"/>
                  </a:cubicBezTo>
                  <a:cubicBezTo>
                    <a:pt x="201232" y="98425"/>
                    <a:pt x="193096" y="94816"/>
                    <a:pt x="187238" y="88911"/>
                  </a:cubicBezTo>
                  <a:lnTo>
                    <a:pt x="178514" y="67377"/>
                  </a:lnTo>
                  <a:lnTo>
                    <a:pt x="187186" y="87598"/>
                  </a:lnTo>
                  <a:cubicBezTo>
                    <a:pt x="192949" y="93272"/>
                    <a:pt x="200853" y="96838"/>
                    <a:pt x="209415" y="96838"/>
                  </a:cubicBezTo>
                  <a:cubicBezTo>
                    <a:pt x="226540" y="96838"/>
                    <a:pt x="239713" y="82573"/>
                    <a:pt x="239713" y="65714"/>
                  </a:cubicBezTo>
                  <a:cubicBezTo>
                    <a:pt x="239713" y="50152"/>
                    <a:pt x="213367" y="11247"/>
                    <a:pt x="210733" y="6060"/>
                  </a:cubicBezTo>
                  <a:cubicBezTo>
                    <a:pt x="209415" y="4763"/>
                    <a:pt x="209415" y="4763"/>
                    <a:pt x="209415" y="4763"/>
                  </a:cubicBezTo>
                  <a:cubicBezTo>
                    <a:pt x="208098" y="6060"/>
                    <a:pt x="208098" y="6060"/>
                    <a:pt x="208098" y="6060"/>
                  </a:cubicBezTo>
                  <a:cubicBezTo>
                    <a:pt x="206122" y="9950"/>
                    <a:pt x="190068" y="32807"/>
                    <a:pt x="182164" y="50557"/>
                  </a:cubicBezTo>
                  <a:lnTo>
                    <a:pt x="177817" y="65657"/>
                  </a:lnTo>
                  <a:lnTo>
                    <a:pt x="177800" y="65617"/>
                  </a:lnTo>
                  <a:cubicBezTo>
                    <a:pt x="177800" y="49869"/>
                    <a:pt x="202534" y="11811"/>
                    <a:pt x="207741" y="3937"/>
                  </a:cubicBezTo>
                  <a:cubicBezTo>
                    <a:pt x="210344" y="0"/>
                    <a:pt x="210344" y="0"/>
                    <a:pt x="210344" y="0"/>
                  </a:cubicBezTo>
                  <a:close/>
                </a:path>
              </a:pathLst>
            </a:custGeom>
            <a:solidFill>
              <a:srgbClr val="2F4F4F"/>
            </a:solidFill>
            <a:ln>
              <a:noFill/>
            </a:ln>
          </p:spPr>
        </p:sp>
        <p:sp>
          <p:nvSpPr>
            <p:cNvPr id="94" name="clouds-of-storm_55440">
              <a:extLst>
                <a:ext uri="{FF2B5EF4-FFF2-40B4-BE49-F238E27FC236}">
                  <a16:creationId xmlns:a16="http://schemas.microsoft.com/office/drawing/2014/main" id="{BBA93942-973E-4CB2-8DE4-AB84BF61AEB0}"/>
                </a:ext>
              </a:extLst>
            </p:cNvPr>
            <p:cNvSpPr>
              <a:spLocks noChangeAspect="1"/>
            </p:cNvSpPr>
            <p:nvPr/>
          </p:nvSpPr>
          <p:spPr bwMode="auto">
            <a:xfrm>
              <a:off x="11013322" y="5880585"/>
              <a:ext cx="334708" cy="237034"/>
            </a:xfrm>
            <a:custGeom>
              <a:avLst/>
              <a:gdLst>
                <a:gd name="connsiteX0" fmla="*/ 109410 w 338491"/>
                <a:gd name="connsiteY0" fmla="*/ 53975 h 239713"/>
                <a:gd name="connsiteX1" fmla="*/ 170047 w 338491"/>
                <a:gd name="connsiteY1" fmla="*/ 84273 h 239713"/>
                <a:gd name="connsiteX2" fmla="*/ 201683 w 338491"/>
                <a:gd name="connsiteY2" fmla="*/ 76369 h 239713"/>
                <a:gd name="connsiteX3" fmla="*/ 262320 w 338491"/>
                <a:gd name="connsiteY3" fmla="*/ 134330 h 239713"/>
                <a:gd name="connsiteX4" fmla="*/ 295275 w 338491"/>
                <a:gd name="connsiteY4" fmla="*/ 185704 h 239713"/>
                <a:gd name="connsiteX5" fmla="*/ 239911 w 338491"/>
                <a:gd name="connsiteY5" fmla="*/ 239713 h 239713"/>
                <a:gd name="connsiteX6" fmla="*/ 54046 w 338491"/>
                <a:gd name="connsiteY6" fmla="*/ 239713 h 239713"/>
                <a:gd name="connsiteX7" fmla="*/ 0 w 338491"/>
                <a:gd name="connsiteY7" fmla="*/ 185704 h 239713"/>
                <a:gd name="connsiteX8" fmla="*/ 32955 w 338491"/>
                <a:gd name="connsiteY8" fmla="*/ 134330 h 239713"/>
                <a:gd name="connsiteX9" fmla="*/ 32955 w 338491"/>
                <a:gd name="connsiteY9" fmla="*/ 130378 h 239713"/>
                <a:gd name="connsiteX10" fmla="*/ 109410 w 338491"/>
                <a:gd name="connsiteY10" fmla="*/ 53975 h 239713"/>
                <a:gd name="connsiteX11" fmla="*/ 252756 w 338491"/>
                <a:gd name="connsiteY11" fmla="*/ 0 h 239713"/>
                <a:gd name="connsiteX12" fmla="*/ 306783 w 338491"/>
                <a:gd name="connsiteY12" fmla="*/ 53865 h 239713"/>
                <a:gd name="connsiteX13" fmla="*/ 305465 w 338491"/>
                <a:gd name="connsiteY13" fmla="*/ 65690 h 239713"/>
                <a:gd name="connsiteX14" fmla="*/ 338408 w 338491"/>
                <a:gd name="connsiteY14" fmla="*/ 109045 h 239713"/>
                <a:gd name="connsiteX15" fmla="*/ 296241 w 338491"/>
                <a:gd name="connsiteY15" fmla="*/ 152400 h 239713"/>
                <a:gd name="connsiteX16" fmla="*/ 272522 w 338491"/>
                <a:gd name="connsiteY16" fmla="*/ 127438 h 239713"/>
                <a:gd name="connsiteX17" fmla="*/ 201364 w 338491"/>
                <a:gd name="connsiteY17" fmla="*/ 64376 h 239713"/>
                <a:gd name="connsiteX18" fmla="*/ 173692 w 338491"/>
                <a:gd name="connsiteY18" fmla="*/ 70945 h 239713"/>
                <a:gd name="connsiteX19" fmla="*/ 138113 w 338491"/>
                <a:gd name="connsiteY19" fmla="*/ 47296 h 239713"/>
                <a:gd name="connsiteX20" fmla="*/ 181598 w 338491"/>
                <a:gd name="connsiteY20" fmla="*/ 21020 h 239713"/>
                <a:gd name="connsiteX21" fmla="*/ 204000 w 338491"/>
                <a:gd name="connsiteY21" fmla="*/ 26276 h 239713"/>
                <a:gd name="connsiteX22" fmla="*/ 252756 w 338491"/>
                <a:gd name="connsiteY22" fmla="*/ 0 h 239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38491" h="239713">
                  <a:moveTo>
                    <a:pt x="109410" y="53975"/>
                  </a:moveTo>
                  <a:cubicBezTo>
                    <a:pt x="134456" y="53975"/>
                    <a:pt x="155547" y="65831"/>
                    <a:pt x="170047" y="84273"/>
                  </a:cubicBezTo>
                  <a:cubicBezTo>
                    <a:pt x="180592" y="79004"/>
                    <a:pt x="189820" y="76369"/>
                    <a:pt x="201683" y="76369"/>
                  </a:cubicBezTo>
                  <a:cubicBezTo>
                    <a:pt x="234638" y="76369"/>
                    <a:pt x="262320" y="102715"/>
                    <a:pt x="262320" y="134330"/>
                  </a:cubicBezTo>
                  <a:cubicBezTo>
                    <a:pt x="282093" y="143551"/>
                    <a:pt x="295275" y="161993"/>
                    <a:pt x="295275" y="185704"/>
                  </a:cubicBezTo>
                  <a:cubicBezTo>
                    <a:pt x="295275" y="216002"/>
                    <a:pt x="270229" y="239713"/>
                    <a:pt x="239911" y="239713"/>
                  </a:cubicBezTo>
                  <a:cubicBezTo>
                    <a:pt x="239911" y="239713"/>
                    <a:pt x="239911" y="239713"/>
                    <a:pt x="54046" y="239713"/>
                  </a:cubicBezTo>
                  <a:cubicBezTo>
                    <a:pt x="23727" y="239713"/>
                    <a:pt x="0" y="216002"/>
                    <a:pt x="0" y="185704"/>
                  </a:cubicBezTo>
                  <a:cubicBezTo>
                    <a:pt x="0" y="161993"/>
                    <a:pt x="13182" y="143551"/>
                    <a:pt x="32955" y="134330"/>
                  </a:cubicBezTo>
                  <a:cubicBezTo>
                    <a:pt x="32955" y="134330"/>
                    <a:pt x="32955" y="134330"/>
                    <a:pt x="32955" y="130378"/>
                  </a:cubicBezTo>
                  <a:cubicBezTo>
                    <a:pt x="32955" y="88225"/>
                    <a:pt x="67228" y="53975"/>
                    <a:pt x="109410" y="53975"/>
                  </a:cubicBezTo>
                  <a:close/>
                  <a:moveTo>
                    <a:pt x="252756" y="0"/>
                  </a:moveTo>
                  <a:cubicBezTo>
                    <a:pt x="283064" y="0"/>
                    <a:pt x="306783" y="23648"/>
                    <a:pt x="306783" y="53865"/>
                  </a:cubicBezTo>
                  <a:cubicBezTo>
                    <a:pt x="306783" y="57807"/>
                    <a:pt x="306783" y="61749"/>
                    <a:pt x="305465" y="65690"/>
                  </a:cubicBezTo>
                  <a:cubicBezTo>
                    <a:pt x="325231" y="70945"/>
                    <a:pt x="339726" y="88024"/>
                    <a:pt x="338408" y="109045"/>
                  </a:cubicBezTo>
                  <a:cubicBezTo>
                    <a:pt x="338408" y="131380"/>
                    <a:pt x="319960" y="151086"/>
                    <a:pt x="296241" y="152400"/>
                  </a:cubicBezTo>
                  <a:cubicBezTo>
                    <a:pt x="290970" y="141890"/>
                    <a:pt x="283064" y="134007"/>
                    <a:pt x="272522" y="127438"/>
                  </a:cubicBezTo>
                  <a:cubicBezTo>
                    <a:pt x="268569" y="91966"/>
                    <a:pt x="238261" y="64376"/>
                    <a:pt x="201364" y="64376"/>
                  </a:cubicBezTo>
                  <a:cubicBezTo>
                    <a:pt x="192140" y="64376"/>
                    <a:pt x="182916" y="67004"/>
                    <a:pt x="173692" y="70945"/>
                  </a:cubicBezTo>
                  <a:cubicBezTo>
                    <a:pt x="163150" y="60435"/>
                    <a:pt x="151290" y="52551"/>
                    <a:pt x="138113" y="47296"/>
                  </a:cubicBezTo>
                  <a:cubicBezTo>
                    <a:pt x="146019" y="32845"/>
                    <a:pt x="163150" y="21020"/>
                    <a:pt x="181598" y="21020"/>
                  </a:cubicBezTo>
                  <a:cubicBezTo>
                    <a:pt x="189505" y="21020"/>
                    <a:pt x="197411" y="23648"/>
                    <a:pt x="204000" y="26276"/>
                  </a:cubicBezTo>
                  <a:cubicBezTo>
                    <a:pt x="214541" y="10510"/>
                    <a:pt x="231672" y="0"/>
                    <a:pt x="252756" y="0"/>
                  </a:cubicBezTo>
                  <a:close/>
                </a:path>
              </a:pathLst>
            </a:custGeom>
            <a:solidFill>
              <a:srgbClr val="2F4F4F"/>
            </a:solidFill>
            <a:ln>
              <a:noFill/>
            </a:ln>
          </p:spPr>
        </p:sp>
        <p:sp>
          <p:nvSpPr>
            <p:cNvPr id="95" name="open-umbrella_72196">
              <a:extLst>
                <a:ext uri="{FF2B5EF4-FFF2-40B4-BE49-F238E27FC236}">
                  <a16:creationId xmlns:a16="http://schemas.microsoft.com/office/drawing/2014/main" id="{E6690AD5-E7AF-43D8-80CA-CD5544383683}"/>
                </a:ext>
              </a:extLst>
            </p:cNvPr>
            <p:cNvSpPr>
              <a:spLocks noChangeAspect="1"/>
            </p:cNvSpPr>
            <p:nvPr/>
          </p:nvSpPr>
          <p:spPr bwMode="auto">
            <a:xfrm>
              <a:off x="10520837" y="6154398"/>
              <a:ext cx="315576" cy="309650"/>
            </a:xfrm>
            <a:custGeom>
              <a:avLst/>
              <a:gdLst>
                <a:gd name="T0" fmla="*/ 256 w 256"/>
                <a:gd name="T1" fmla="*/ 132 h 252"/>
                <a:gd name="T2" fmla="*/ 142 w 256"/>
                <a:gd name="T3" fmla="*/ 13 h 252"/>
                <a:gd name="T4" fmla="*/ 142 w 256"/>
                <a:gd name="T5" fmla="*/ 11 h 252"/>
                <a:gd name="T6" fmla="*/ 131 w 256"/>
                <a:gd name="T7" fmla="*/ 0 h 252"/>
                <a:gd name="T8" fmla="*/ 121 w 256"/>
                <a:gd name="T9" fmla="*/ 11 h 252"/>
                <a:gd name="T10" fmla="*/ 121 w 256"/>
                <a:gd name="T11" fmla="*/ 13 h 252"/>
                <a:gd name="T12" fmla="*/ 0 w 256"/>
                <a:gd name="T13" fmla="*/ 133 h 252"/>
                <a:gd name="T14" fmla="*/ 3 w 256"/>
                <a:gd name="T15" fmla="*/ 136 h 252"/>
                <a:gd name="T16" fmla="*/ 7 w 256"/>
                <a:gd name="T17" fmla="*/ 136 h 252"/>
                <a:gd name="T18" fmla="*/ 11 w 256"/>
                <a:gd name="T19" fmla="*/ 133 h 252"/>
                <a:gd name="T20" fmla="*/ 47 w 256"/>
                <a:gd name="T21" fmla="*/ 103 h 252"/>
                <a:gd name="T22" fmla="*/ 83 w 256"/>
                <a:gd name="T23" fmla="*/ 133 h 252"/>
                <a:gd name="T24" fmla="*/ 87 w 256"/>
                <a:gd name="T25" fmla="*/ 136 h 252"/>
                <a:gd name="T26" fmla="*/ 88 w 256"/>
                <a:gd name="T27" fmla="*/ 136 h 252"/>
                <a:gd name="T28" fmla="*/ 92 w 256"/>
                <a:gd name="T29" fmla="*/ 133 h 252"/>
                <a:gd name="T30" fmla="*/ 121 w 256"/>
                <a:gd name="T31" fmla="*/ 104 h 252"/>
                <a:gd name="T32" fmla="*/ 121 w 256"/>
                <a:gd name="T33" fmla="*/ 216 h 252"/>
                <a:gd name="T34" fmla="*/ 157 w 256"/>
                <a:gd name="T35" fmla="*/ 252 h 252"/>
                <a:gd name="T36" fmla="*/ 159 w 256"/>
                <a:gd name="T37" fmla="*/ 252 h 252"/>
                <a:gd name="T38" fmla="*/ 195 w 256"/>
                <a:gd name="T39" fmla="*/ 216 h 252"/>
                <a:gd name="T40" fmla="*/ 184 w 256"/>
                <a:gd name="T41" fmla="*/ 205 h 252"/>
                <a:gd name="T42" fmla="*/ 174 w 256"/>
                <a:gd name="T43" fmla="*/ 216 h 252"/>
                <a:gd name="T44" fmla="*/ 159 w 256"/>
                <a:gd name="T45" fmla="*/ 231 h 252"/>
                <a:gd name="T46" fmla="*/ 157 w 256"/>
                <a:gd name="T47" fmla="*/ 231 h 252"/>
                <a:gd name="T48" fmla="*/ 142 w 256"/>
                <a:gd name="T49" fmla="*/ 216 h 252"/>
                <a:gd name="T50" fmla="*/ 142 w 256"/>
                <a:gd name="T51" fmla="*/ 106 h 252"/>
                <a:gd name="T52" fmla="*/ 164 w 256"/>
                <a:gd name="T53" fmla="*/ 133 h 252"/>
                <a:gd name="T54" fmla="*/ 168 w 256"/>
                <a:gd name="T55" fmla="*/ 136 h 252"/>
                <a:gd name="T56" fmla="*/ 169 w 256"/>
                <a:gd name="T57" fmla="*/ 136 h 252"/>
                <a:gd name="T58" fmla="*/ 173 w 256"/>
                <a:gd name="T59" fmla="*/ 133 h 252"/>
                <a:gd name="T60" fmla="*/ 209 w 256"/>
                <a:gd name="T61" fmla="*/ 103 h 252"/>
                <a:gd name="T62" fmla="*/ 245 w 256"/>
                <a:gd name="T63" fmla="*/ 133 h 252"/>
                <a:gd name="T64" fmla="*/ 249 w 256"/>
                <a:gd name="T65" fmla="*/ 136 h 252"/>
                <a:gd name="T66" fmla="*/ 253 w 256"/>
                <a:gd name="T67" fmla="*/ 136 h 252"/>
                <a:gd name="T68" fmla="*/ 253 w 256"/>
                <a:gd name="T69" fmla="*/ 136 h 252"/>
                <a:gd name="T70" fmla="*/ 256 w 256"/>
                <a:gd name="T71" fmla="*/ 133 h 252"/>
                <a:gd name="T72" fmla="*/ 256 w 256"/>
                <a:gd name="T73" fmla="*/ 13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56" h="252">
                  <a:moveTo>
                    <a:pt x="256" y="132"/>
                  </a:moveTo>
                  <a:cubicBezTo>
                    <a:pt x="256" y="71"/>
                    <a:pt x="206" y="20"/>
                    <a:pt x="142" y="13"/>
                  </a:cubicBezTo>
                  <a:cubicBezTo>
                    <a:pt x="142" y="11"/>
                    <a:pt x="142" y="11"/>
                    <a:pt x="142" y="11"/>
                  </a:cubicBezTo>
                  <a:cubicBezTo>
                    <a:pt x="142" y="5"/>
                    <a:pt x="137" y="0"/>
                    <a:pt x="131" y="0"/>
                  </a:cubicBezTo>
                  <a:cubicBezTo>
                    <a:pt x="126" y="0"/>
                    <a:pt x="121" y="5"/>
                    <a:pt x="121" y="11"/>
                  </a:cubicBezTo>
                  <a:cubicBezTo>
                    <a:pt x="121" y="13"/>
                    <a:pt x="121" y="13"/>
                    <a:pt x="121" y="13"/>
                  </a:cubicBezTo>
                  <a:cubicBezTo>
                    <a:pt x="54" y="16"/>
                    <a:pt x="0" y="69"/>
                    <a:pt x="0" y="133"/>
                  </a:cubicBezTo>
                  <a:cubicBezTo>
                    <a:pt x="0" y="135"/>
                    <a:pt x="2" y="136"/>
                    <a:pt x="3" y="136"/>
                  </a:cubicBezTo>
                  <a:cubicBezTo>
                    <a:pt x="7" y="136"/>
                    <a:pt x="7" y="136"/>
                    <a:pt x="7" y="136"/>
                  </a:cubicBezTo>
                  <a:cubicBezTo>
                    <a:pt x="9" y="136"/>
                    <a:pt x="11" y="135"/>
                    <a:pt x="11" y="133"/>
                  </a:cubicBezTo>
                  <a:cubicBezTo>
                    <a:pt x="14" y="116"/>
                    <a:pt x="29" y="103"/>
                    <a:pt x="47" y="103"/>
                  </a:cubicBezTo>
                  <a:cubicBezTo>
                    <a:pt x="65" y="103"/>
                    <a:pt x="80" y="116"/>
                    <a:pt x="83" y="133"/>
                  </a:cubicBezTo>
                  <a:cubicBezTo>
                    <a:pt x="84" y="135"/>
                    <a:pt x="85" y="136"/>
                    <a:pt x="87" y="136"/>
                  </a:cubicBezTo>
                  <a:cubicBezTo>
                    <a:pt x="88" y="136"/>
                    <a:pt x="88" y="136"/>
                    <a:pt x="88" y="136"/>
                  </a:cubicBezTo>
                  <a:cubicBezTo>
                    <a:pt x="90" y="136"/>
                    <a:pt x="91" y="135"/>
                    <a:pt x="92" y="133"/>
                  </a:cubicBezTo>
                  <a:cubicBezTo>
                    <a:pt x="95" y="118"/>
                    <a:pt x="106" y="107"/>
                    <a:pt x="121" y="104"/>
                  </a:cubicBezTo>
                  <a:cubicBezTo>
                    <a:pt x="121" y="216"/>
                    <a:pt x="121" y="216"/>
                    <a:pt x="121" y="216"/>
                  </a:cubicBezTo>
                  <a:cubicBezTo>
                    <a:pt x="121" y="235"/>
                    <a:pt x="137" y="252"/>
                    <a:pt x="157" y="252"/>
                  </a:cubicBezTo>
                  <a:cubicBezTo>
                    <a:pt x="159" y="252"/>
                    <a:pt x="159" y="252"/>
                    <a:pt x="159" y="252"/>
                  </a:cubicBezTo>
                  <a:cubicBezTo>
                    <a:pt x="179" y="252"/>
                    <a:pt x="195" y="235"/>
                    <a:pt x="195" y="216"/>
                  </a:cubicBezTo>
                  <a:cubicBezTo>
                    <a:pt x="195" y="210"/>
                    <a:pt x="190" y="205"/>
                    <a:pt x="184" y="205"/>
                  </a:cubicBezTo>
                  <a:cubicBezTo>
                    <a:pt x="179" y="205"/>
                    <a:pt x="174" y="210"/>
                    <a:pt x="174" y="216"/>
                  </a:cubicBezTo>
                  <a:cubicBezTo>
                    <a:pt x="174" y="224"/>
                    <a:pt x="167" y="231"/>
                    <a:pt x="159" y="231"/>
                  </a:cubicBezTo>
                  <a:cubicBezTo>
                    <a:pt x="157" y="231"/>
                    <a:pt x="157" y="231"/>
                    <a:pt x="157" y="231"/>
                  </a:cubicBezTo>
                  <a:cubicBezTo>
                    <a:pt x="149" y="231"/>
                    <a:pt x="142" y="224"/>
                    <a:pt x="142" y="216"/>
                  </a:cubicBezTo>
                  <a:cubicBezTo>
                    <a:pt x="142" y="106"/>
                    <a:pt x="142" y="106"/>
                    <a:pt x="142" y="106"/>
                  </a:cubicBezTo>
                  <a:cubicBezTo>
                    <a:pt x="153" y="110"/>
                    <a:pt x="162" y="121"/>
                    <a:pt x="164" y="133"/>
                  </a:cubicBezTo>
                  <a:cubicBezTo>
                    <a:pt x="165" y="135"/>
                    <a:pt x="166" y="136"/>
                    <a:pt x="168" y="136"/>
                  </a:cubicBezTo>
                  <a:cubicBezTo>
                    <a:pt x="169" y="136"/>
                    <a:pt x="169" y="136"/>
                    <a:pt x="169" y="136"/>
                  </a:cubicBezTo>
                  <a:cubicBezTo>
                    <a:pt x="171" y="136"/>
                    <a:pt x="172" y="135"/>
                    <a:pt x="173" y="133"/>
                  </a:cubicBezTo>
                  <a:cubicBezTo>
                    <a:pt x="176" y="116"/>
                    <a:pt x="191" y="103"/>
                    <a:pt x="209" y="103"/>
                  </a:cubicBezTo>
                  <a:cubicBezTo>
                    <a:pt x="227" y="103"/>
                    <a:pt x="242" y="116"/>
                    <a:pt x="245" y="133"/>
                  </a:cubicBezTo>
                  <a:cubicBezTo>
                    <a:pt x="245" y="135"/>
                    <a:pt x="247" y="136"/>
                    <a:pt x="249" y="136"/>
                  </a:cubicBezTo>
                  <a:cubicBezTo>
                    <a:pt x="253" y="136"/>
                    <a:pt x="253" y="136"/>
                    <a:pt x="253" y="136"/>
                  </a:cubicBezTo>
                  <a:cubicBezTo>
                    <a:pt x="253" y="136"/>
                    <a:pt x="253" y="136"/>
                    <a:pt x="253" y="136"/>
                  </a:cubicBezTo>
                  <a:cubicBezTo>
                    <a:pt x="254" y="136"/>
                    <a:pt x="256" y="135"/>
                    <a:pt x="256" y="133"/>
                  </a:cubicBezTo>
                  <a:cubicBezTo>
                    <a:pt x="256" y="133"/>
                    <a:pt x="256" y="132"/>
                    <a:pt x="256" y="132"/>
                  </a:cubicBezTo>
                  <a:close/>
                </a:path>
              </a:pathLst>
            </a:custGeom>
            <a:solidFill>
              <a:srgbClr val="2F4F4F"/>
            </a:solidFill>
            <a:ln>
              <a:noFill/>
            </a:ln>
          </p:spPr>
        </p:sp>
      </p:grpSp>
      <p:sp>
        <p:nvSpPr>
          <p:cNvPr id="96" name="椭圆 95">
            <a:extLst>
              <a:ext uri="{FF2B5EF4-FFF2-40B4-BE49-F238E27FC236}">
                <a16:creationId xmlns:a16="http://schemas.microsoft.com/office/drawing/2014/main" id="{E107E1BF-0591-4B01-9264-C811426B33B1}"/>
              </a:ext>
            </a:extLst>
          </p:cNvPr>
          <p:cNvSpPr/>
          <p:nvPr/>
        </p:nvSpPr>
        <p:spPr>
          <a:xfrm rot="1467832" flipH="1">
            <a:off x="-1284306" y="-227890"/>
            <a:ext cx="1565987" cy="45719"/>
          </a:xfrm>
          <a:prstGeom prst="ellipse">
            <a:avLst/>
          </a:prstGeom>
          <a:gradFill flip="none" rotWithShape="1">
            <a:gsLst>
              <a:gs pos="0">
                <a:srgbClr val="2F4F4F">
                  <a:alpha val="0"/>
                </a:srgbClr>
              </a:gs>
              <a:gs pos="100000">
                <a:srgbClr val="00FFFF"/>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a:extLst>
              <a:ext uri="{FF2B5EF4-FFF2-40B4-BE49-F238E27FC236}">
                <a16:creationId xmlns:a16="http://schemas.microsoft.com/office/drawing/2014/main" id="{A3738A9F-BE50-4ED7-808A-51B79958A42D}"/>
              </a:ext>
            </a:extLst>
          </p:cNvPr>
          <p:cNvSpPr/>
          <p:nvPr/>
        </p:nvSpPr>
        <p:spPr>
          <a:xfrm>
            <a:off x="4274812" y="4863625"/>
            <a:ext cx="194674" cy="185296"/>
          </a:xfrm>
          <a:prstGeom prst="ellipse">
            <a:avLst/>
          </a:prstGeom>
          <a:gradFill flip="none" rotWithShape="1">
            <a:gsLst>
              <a:gs pos="0">
                <a:srgbClr val="2F4F4F">
                  <a:alpha val="0"/>
                </a:srgbClr>
              </a:gs>
              <a:gs pos="100000">
                <a:srgbClr val="00FFFF"/>
              </a:gs>
            </a:gsLst>
            <a:path path="circle">
              <a:fillToRect l="50000" t="50000" r="50000" b="50000"/>
            </a:path>
            <a:tileRect/>
          </a:gra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a:extLst>
              <a:ext uri="{FF2B5EF4-FFF2-40B4-BE49-F238E27FC236}">
                <a16:creationId xmlns:a16="http://schemas.microsoft.com/office/drawing/2014/main" id="{4FAF77FA-CABE-4D39-9922-48DA8B562708}"/>
              </a:ext>
            </a:extLst>
          </p:cNvPr>
          <p:cNvSpPr/>
          <p:nvPr/>
        </p:nvSpPr>
        <p:spPr>
          <a:xfrm rot="1467832" flipH="1">
            <a:off x="5292748" y="437567"/>
            <a:ext cx="1565987" cy="45719"/>
          </a:xfrm>
          <a:prstGeom prst="ellipse">
            <a:avLst/>
          </a:prstGeom>
          <a:gradFill flip="none" rotWithShape="1">
            <a:gsLst>
              <a:gs pos="0">
                <a:srgbClr val="2F4F4F">
                  <a:alpha val="0"/>
                </a:srgbClr>
              </a:gs>
              <a:gs pos="100000">
                <a:srgbClr val="00FFFF"/>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a:extLst>
              <a:ext uri="{FF2B5EF4-FFF2-40B4-BE49-F238E27FC236}">
                <a16:creationId xmlns:a16="http://schemas.microsoft.com/office/drawing/2014/main" id="{882B61A6-FFA3-499A-B8E8-B8E89B56D095}"/>
              </a:ext>
            </a:extLst>
          </p:cNvPr>
          <p:cNvSpPr/>
          <p:nvPr/>
        </p:nvSpPr>
        <p:spPr>
          <a:xfrm rot="1467832" flipH="1">
            <a:off x="312423" y="2275929"/>
            <a:ext cx="1565987" cy="45719"/>
          </a:xfrm>
          <a:prstGeom prst="ellipse">
            <a:avLst/>
          </a:prstGeom>
          <a:gradFill flip="none" rotWithShape="1">
            <a:gsLst>
              <a:gs pos="0">
                <a:srgbClr val="2F4F4F">
                  <a:alpha val="0"/>
                </a:srgbClr>
              </a:gs>
              <a:gs pos="100000">
                <a:srgbClr val="00FFFF"/>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a:extLst>
              <a:ext uri="{FF2B5EF4-FFF2-40B4-BE49-F238E27FC236}">
                <a16:creationId xmlns:a16="http://schemas.microsoft.com/office/drawing/2014/main" id="{8C0FDA9A-5CA0-4BC0-B15B-C209376B71D6}"/>
              </a:ext>
            </a:extLst>
          </p:cNvPr>
          <p:cNvSpPr/>
          <p:nvPr/>
        </p:nvSpPr>
        <p:spPr>
          <a:xfrm rot="1467832" flipH="1">
            <a:off x="-321866" y="5068935"/>
            <a:ext cx="1565987" cy="45719"/>
          </a:xfrm>
          <a:prstGeom prst="ellipse">
            <a:avLst/>
          </a:prstGeom>
          <a:gradFill flip="none" rotWithShape="1">
            <a:gsLst>
              <a:gs pos="0">
                <a:srgbClr val="2F4F4F">
                  <a:alpha val="0"/>
                </a:srgbClr>
              </a:gs>
              <a:gs pos="100000">
                <a:srgbClr val="00FFFF"/>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996748179"/>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4"/>
                                        </p:tgtEl>
                                        <p:attrNameLst>
                                          <p:attrName>style.visibility</p:attrName>
                                        </p:attrNameLst>
                                      </p:cBhvr>
                                      <p:to>
                                        <p:strVal val="visible"/>
                                      </p:to>
                                    </p:set>
                                    <p:animEffect transition="in" filter="fade">
                                      <p:cBhvr>
                                        <p:cTn id="7" dur="300"/>
                                        <p:tgtEl>
                                          <p:spTgt spid="7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5"/>
                                        </p:tgtEl>
                                        <p:attrNameLst>
                                          <p:attrName>style.visibility</p:attrName>
                                        </p:attrNameLst>
                                      </p:cBhvr>
                                      <p:to>
                                        <p:strVal val="visible"/>
                                      </p:to>
                                    </p:set>
                                    <p:animEffect transition="in" filter="fade">
                                      <p:cBhvr>
                                        <p:cTn id="10" dur="300"/>
                                        <p:tgtEl>
                                          <p:spTgt spid="7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6"/>
                                        </p:tgtEl>
                                        <p:attrNameLst>
                                          <p:attrName>style.visibility</p:attrName>
                                        </p:attrNameLst>
                                      </p:cBhvr>
                                      <p:to>
                                        <p:strVal val="visible"/>
                                      </p:to>
                                    </p:set>
                                    <p:animEffect transition="in" filter="fade">
                                      <p:cBhvr>
                                        <p:cTn id="13" dur="300"/>
                                        <p:tgtEl>
                                          <p:spTgt spid="7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2"/>
                                        </p:tgtEl>
                                        <p:attrNameLst>
                                          <p:attrName>style.visibility</p:attrName>
                                        </p:attrNameLst>
                                      </p:cBhvr>
                                      <p:to>
                                        <p:strVal val="visible"/>
                                      </p:to>
                                    </p:set>
                                    <p:animEffect transition="in" filter="fade">
                                      <p:cBhvr>
                                        <p:cTn id="16" dur="300"/>
                                        <p:tgtEl>
                                          <p:spTgt spid="32"/>
                                        </p:tgtEl>
                                      </p:cBhvr>
                                    </p:animEffect>
                                  </p:childTnLst>
                                </p:cTn>
                              </p:par>
                              <p:par>
                                <p:cTn id="17" presetID="49" presetClass="path" presetSubtype="0" fill="hold" grpId="0" nodeType="withEffect">
                                  <p:stCondLst>
                                    <p:cond delay="0"/>
                                  </p:stCondLst>
                                  <p:childTnLst>
                                    <p:animMotion origin="layout" path="M -1.04083E-17 3.33333E-6 L 0.70691 0.54421 " pathEditMode="relative" rAng="0" ptsTypes="AA">
                                      <p:cBhvr>
                                        <p:cTn id="18" dur="1400" fill="hold"/>
                                        <p:tgtEl>
                                          <p:spTgt spid="96"/>
                                        </p:tgtEl>
                                        <p:attrNameLst>
                                          <p:attrName>ppt_x</p:attrName>
                                          <p:attrName>ppt_y</p:attrName>
                                        </p:attrNameLst>
                                      </p:cBhvr>
                                      <p:rCtr x="35781" y="27384"/>
                                    </p:animMotion>
                                  </p:childTnLst>
                                </p:cTn>
                              </p:par>
                              <p:par>
                                <p:cTn id="19" presetID="49" presetClass="path" presetSubtype="0" fill="hold" grpId="0" nodeType="withEffect">
                                  <p:stCondLst>
                                    <p:cond delay="0"/>
                                  </p:stCondLst>
                                  <p:childTnLst>
                                    <p:animMotion origin="layout" path="M 2.70833E-6 3.7037E-7 L 0.50169 0.31829 " pathEditMode="relative" rAng="0" ptsTypes="AA">
                                      <p:cBhvr>
                                        <p:cTn id="20" dur="1400" fill="hold"/>
                                        <p:tgtEl>
                                          <p:spTgt spid="33"/>
                                        </p:tgtEl>
                                        <p:attrNameLst>
                                          <p:attrName>ppt_x</p:attrName>
                                          <p:attrName>ppt_y</p:attrName>
                                        </p:attrNameLst>
                                      </p:cBhvr>
                                      <p:rCtr x="25078" y="15903"/>
                                    </p:animMotion>
                                  </p:childTnLst>
                                </p:cTn>
                              </p:par>
                              <p:par>
                                <p:cTn id="21" presetID="49" presetClass="path" presetSubtype="0" fill="hold" grpId="0" nodeType="withEffect">
                                  <p:stCondLst>
                                    <p:cond delay="0"/>
                                  </p:stCondLst>
                                  <p:childTnLst>
                                    <p:animMotion origin="layout" path="M -3.75E-6 4.81481E-6 L 0.7069 0.54421 " pathEditMode="relative" rAng="0" ptsTypes="AA">
                                      <p:cBhvr>
                                        <p:cTn id="22" dur="800" fill="hold"/>
                                        <p:tgtEl>
                                          <p:spTgt spid="34"/>
                                        </p:tgtEl>
                                        <p:attrNameLst>
                                          <p:attrName>ppt_x</p:attrName>
                                          <p:attrName>ppt_y</p:attrName>
                                        </p:attrNameLst>
                                      </p:cBhvr>
                                      <p:rCtr x="35339" y="27199"/>
                                    </p:animMotion>
                                  </p:childTnLst>
                                </p:cTn>
                              </p:par>
                              <p:par>
                                <p:cTn id="23" presetID="49" presetClass="path" presetSubtype="0" fill="hold" grpId="0" nodeType="withEffect">
                                  <p:stCondLst>
                                    <p:cond delay="0"/>
                                  </p:stCondLst>
                                  <p:childTnLst>
                                    <p:animMotion origin="layout" path="M -0.07383 -0.05023 L 0.32279 0.23542 " pathEditMode="relative" rAng="0" ptsTypes="AA">
                                      <p:cBhvr>
                                        <p:cTn id="24" dur="1400" fill="hold"/>
                                        <p:tgtEl>
                                          <p:spTgt spid="35"/>
                                        </p:tgtEl>
                                        <p:attrNameLst>
                                          <p:attrName>ppt_x</p:attrName>
                                          <p:attrName>ppt_y</p:attrName>
                                        </p:attrNameLst>
                                      </p:cBhvr>
                                      <p:rCtr x="19831" y="14282"/>
                                    </p:animMotion>
                                  </p:childTnLst>
                                </p:cTn>
                              </p:par>
                              <p:par>
                                <p:cTn id="25" presetID="10" presetClass="exit" presetSubtype="0" fill="hold" grpId="1" nodeType="withEffect">
                                  <p:stCondLst>
                                    <p:cond delay="600"/>
                                  </p:stCondLst>
                                  <p:childTnLst>
                                    <p:animEffect transition="out" filter="fade">
                                      <p:cBhvr>
                                        <p:cTn id="26" dur="800"/>
                                        <p:tgtEl>
                                          <p:spTgt spid="96"/>
                                        </p:tgtEl>
                                      </p:cBhvr>
                                    </p:animEffect>
                                    <p:set>
                                      <p:cBhvr>
                                        <p:cTn id="27" dur="1" fill="hold">
                                          <p:stCondLst>
                                            <p:cond delay="799"/>
                                          </p:stCondLst>
                                        </p:cTn>
                                        <p:tgtEl>
                                          <p:spTgt spid="96"/>
                                        </p:tgtEl>
                                        <p:attrNameLst>
                                          <p:attrName>style.visibility</p:attrName>
                                        </p:attrNameLst>
                                      </p:cBhvr>
                                      <p:to>
                                        <p:strVal val="hidden"/>
                                      </p:to>
                                    </p:set>
                                  </p:childTnLst>
                                </p:cTn>
                              </p:par>
                              <p:par>
                                <p:cTn id="28" presetID="10" presetClass="exit" presetSubtype="0" fill="hold" grpId="1" nodeType="withEffect">
                                  <p:stCondLst>
                                    <p:cond delay="600"/>
                                  </p:stCondLst>
                                  <p:childTnLst>
                                    <p:animEffect transition="out" filter="fade">
                                      <p:cBhvr>
                                        <p:cTn id="29" dur="800"/>
                                        <p:tgtEl>
                                          <p:spTgt spid="33"/>
                                        </p:tgtEl>
                                      </p:cBhvr>
                                    </p:animEffect>
                                    <p:set>
                                      <p:cBhvr>
                                        <p:cTn id="30" dur="1" fill="hold">
                                          <p:stCondLst>
                                            <p:cond delay="799"/>
                                          </p:stCondLst>
                                        </p:cTn>
                                        <p:tgtEl>
                                          <p:spTgt spid="33"/>
                                        </p:tgtEl>
                                        <p:attrNameLst>
                                          <p:attrName>style.visibility</p:attrName>
                                        </p:attrNameLst>
                                      </p:cBhvr>
                                      <p:to>
                                        <p:strVal val="hidden"/>
                                      </p:to>
                                    </p:set>
                                  </p:childTnLst>
                                </p:cTn>
                              </p:par>
                              <p:par>
                                <p:cTn id="31" presetID="10" presetClass="exit" presetSubtype="0" fill="hold" grpId="1" nodeType="withEffect">
                                  <p:stCondLst>
                                    <p:cond delay="200"/>
                                  </p:stCondLst>
                                  <p:childTnLst>
                                    <p:animEffect transition="out" filter="fade">
                                      <p:cBhvr>
                                        <p:cTn id="32" dur="600"/>
                                        <p:tgtEl>
                                          <p:spTgt spid="34"/>
                                        </p:tgtEl>
                                      </p:cBhvr>
                                    </p:animEffect>
                                    <p:set>
                                      <p:cBhvr>
                                        <p:cTn id="33" dur="1" fill="hold">
                                          <p:stCondLst>
                                            <p:cond delay="599"/>
                                          </p:stCondLst>
                                        </p:cTn>
                                        <p:tgtEl>
                                          <p:spTgt spid="34"/>
                                        </p:tgtEl>
                                        <p:attrNameLst>
                                          <p:attrName>style.visibility</p:attrName>
                                        </p:attrNameLst>
                                      </p:cBhvr>
                                      <p:to>
                                        <p:strVal val="hidden"/>
                                      </p:to>
                                    </p:set>
                                  </p:childTnLst>
                                </p:cTn>
                              </p:par>
                              <p:par>
                                <p:cTn id="34" presetID="10" presetClass="exit" presetSubtype="0" fill="hold" grpId="1" nodeType="withEffect">
                                  <p:stCondLst>
                                    <p:cond delay="600"/>
                                  </p:stCondLst>
                                  <p:childTnLst>
                                    <p:animEffect transition="out" filter="fade">
                                      <p:cBhvr>
                                        <p:cTn id="35" dur="800"/>
                                        <p:tgtEl>
                                          <p:spTgt spid="35"/>
                                        </p:tgtEl>
                                      </p:cBhvr>
                                    </p:animEffect>
                                    <p:set>
                                      <p:cBhvr>
                                        <p:cTn id="36" dur="1" fill="hold">
                                          <p:stCondLst>
                                            <p:cond delay="799"/>
                                          </p:stCondLst>
                                        </p:cTn>
                                        <p:tgtEl>
                                          <p:spTgt spid="35"/>
                                        </p:tgtEl>
                                        <p:attrNameLst>
                                          <p:attrName>style.visibility</p:attrName>
                                        </p:attrNameLst>
                                      </p:cBhvr>
                                      <p:to>
                                        <p:strVal val="hidden"/>
                                      </p:to>
                                    </p:set>
                                  </p:childTnLst>
                                </p:cTn>
                              </p:par>
                              <p:par>
                                <p:cTn id="37" presetID="6" presetClass="emph" presetSubtype="0" fill="hold" grpId="1" nodeType="withEffect">
                                  <p:stCondLst>
                                    <p:cond delay="0"/>
                                  </p:stCondLst>
                                  <p:childTnLst>
                                    <p:animScale>
                                      <p:cBhvr>
                                        <p:cTn id="38" dur="1000" fill="hold"/>
                                        <p:tgtEl>
                                          <p:spTgt spid="74"/>
                                        </p:tgtEl>
                                      </p:cBhvr>
                                      <p:by x="400000" y="400000"/>
                                    </p:animScale>
                                  </p:childTnLst>
                                </p:cTn>
                              </p:par>
                              <p:par>
                                <p:cTn id="39" presetID="6" presetClass="emph" presetSubtype="0" fill="hold" grpId="1" nodeType="withEffect">
                                  <p:stCondLst>
                                    <p:cond delay="0"/>
                                  </p:stCondLst>
                                  <p:childTnLst>
                                    <p:animScale>
                                      <p:cBhvr>
                                        <p:cTn id="40" dur="1000" fill="hold"/>
                                        <p:tgtEl>
                                          <p:spTgt spid="75"/>
                                        </p:tgtEl>
                                      </p:cBhvr>
                                      <p:by x="400000" y="400000"/>
                                    </p:animScale>
                                  </p:childTnLst>
                                </p:cTn>
                              </p:par>
                              <p:par>
                                <p:cTn id="41" presetID="6" presetClass="emph" presetSubtype="0" fill="hold" grpId="1" nodeType="withEffect">
                                  <p:stCondLst>
                                    <p:cond delay="0"/>
                                  </p:stCondLst>
                                  <p:childTnLst>
                                    <p:animScale>
                                      <p:cBhvr>
                                        <p:cTn id="42" dur="1000" fill="hold"/>
                                        <p:tgtEl>
                                          <p:spTgt spid="76"/>
                                        </p:tgtEl>
                                      </p:cBhvr>
                                      <p:by x="400000" y="400000"/>
                                    </p:animScale>
                                  </p:childTnLst>
                                </p:cTn>
                              </p:par>
                              <p:par>
                                <p:cTn id="43" presetID="6" presetClass="emph" presetSubtype="0" fill="hold" grpId="1" nodeType="withEffect">
                                  <p:stCondLst>
                                    <p:cond delay="0"/>
                                  </p:stCondLst>
                                  <p:childTnLst>
                                    <p:animScale>
                                      <p:cBhvr>
                                        <p:cTn id="44" dur="1000" fill="hold"/>
                                        <p:tgtEl>
                                          <p:spTgt spid="32"/>
                                        </p:tgtEl>
                                      </p:cBhvr>
                                      <p:by x="400000" y="400000"/>
                                    </p:animScale>
                                  </p:childTnLst>
                                </p:cTn>
                              </p:par>
                            </p:childTnLst>
                          </p:cTn>
                        </p:par>
                        <p:par>
                          <p:cTn id="45" fill="hold">
                            <p:stCondLst>
                              <p:cond delay="1400"/>
                            </p:stCondLst>
                            <p:childTnLst>
                              <p:par>
                                <p:cTn id="46" presetID="10" presetClass="exit" presetSubtype="0" fill="hold" grpId="2" nodeType="afterEffect">
                                  <p:stCondLst>
                                    <p:cond delay="0"/>
                                  </p:stCondLst>
                                  <p:childTnLst>
                                    <p:animEffect transition="out" filter="fade">
                                      <p:cBhvr>
                                        <p:cTn id="47" dur="300"/>
                                        <p:tgtEl>
                                          <p:spTgt spid="75"/>
                                        </p:tgtEl>
                                      </p:cBhvr>
                                    </p:animEffect>
                                    <p:set>
                                      <p:cBhvr>
                                        <p:cTn id="48" dur="1" fill="hold">
                                          <p:stCondLst>
                                            <p:cond delay="299"/>
                                          </p:stCondLst>
                                        </p:cTn>
                                        <p:tgtEl>
                                          <p:spTgt spid="75"/>
                                        </p:tgtEl>
                                        <p:attrNameLst>
                                          <p:attrName>style.visibility</p:attrName>
                                        </p:attrNameLst>
                                      </p:cBhvr>
                                      <p:to>
                                        <p:strVal val="hidden"/>
                                      </p:to>
                                    </p:set>
                                  </p:childTnLst>
                                </p:cTn>
                              </p:par>
                              <p:par>
                                <p:cTn id="49" presetID="10" presetClass="exit" presetSubtype="0" fill="hold" grpId="2" nodeType="withEffect">
                                  <p:stCondLst>
                                    <p:cond delay="0"/>
                                  </p:stCondLst>
                                  <p:childTnLst>
                                    <p:animEffect transition="out" filter="fade">
                                      <p:cBhvr>
                                        <p:cTn id="50" dur="300"/>
                                        <p:tgtEl>
                                          <p:spTgt spid="74"/>
                                        </p:tgtEl>
                                      </p:cBhvr>
                                    </p:animEffect>
                                    <p:set>
                                      <p:cBhvr>
                                        <p:cTn id="51" dur="1" fill="hold">
                                          <p:stCondLst>
                                            <p:cond delay="299"/>
                                          </p:stCondLst>
                                        </p:cTn>
                                        <p:tgtEl>
                                          <p:spTgt spid="74"/>
                                        </p:tgtEl>
                                        <p:attrNameLst>
                                          <p:attrName>style.visibility</p:attrName>
                                        </p:attrNameLst>
                                      </p:cBhvr>
                                      <p:to>
                                        <p:strVal val="hidden"/>
                                      </p:to>
                                    </p:set>
                                  </p:childTnLst>
                                </p:cTn>
                              </p:par>
                              <p:par>
                                <p:cTn id="52" presetID="10" presetClass="exit" presetSubtype="0" fill="hold" grpId="2" nodeType="withEffect">
                                  <p:stCondLst>
                                    <p:cond delay="0"/>
                                  </p:stCondLst>
                                  <p:childTnLst>
                                    <p:animEffect transition="out" filter="fade">
                                      <p:cBhvr>
                                        <p:cTn id="53" dur="300"/>
                                        <p:tgtEl>
                                          <p:spTgt spid="76"/>
                                        </p:tgtEl>
                                      </p:cBhvr>
                                    </p:animEffect>
                                    <p:set>
                                      <p:cBhvr>
                                        <p:cTn id="54" dur="1" fill="hold">
                                          <p:stCondLst>
                                            <p:cond delay="299"/>
                                          </p:stCondLst>
                                        </p:cTn>
                                        <p:tgtEl>
                                          <p:spTgt spid="76"/>
                                        </p:tgtEl>
                                        <p:attrNameLst>
                                          <p:attrName>style.visibility</p:attrName>
                                        </p:attrNameLst>
                                      </p:cBhvr>
                                      <p:to>
                                        <p:strVal val="hidden"/>
                                      </p:to>
                                    </p:set>
                                  </p:childTnLst>
                                </p:cTn>
                              </p:par>
                              <p:par>
                                <p:cTn id="55" presetID="10" presetClass="exit" presetSubtype="0" fill="hold" grpId="2" nodeType="withEffect">
                                  <p:stCondLst>
                                    <p:cond delay="0"/>
                                  </p:stCondLst>
                                  <p:childTnLst>
                                    <p:animEffect transition="out" filter="fade">
                                      <p:cBhvr>
                                        <p:cTn id="56" dur="300"/>
                                        <p:tgtEl>
                                          <p:spTgt spid="32"/>
                                        </p:tgtEl>
                                      </p:cBhvr>
                                    </p:animEffect>
                                    <p:set>
                                      <p:cBhvr>
                                        <p:cTn id="57" dur="1" fill="hold">
                                          <p:stCondLst>
                                            <p:cond delay="299"/>
                                          </p:stCondLst>
                                        </p:cTn>
                                        <p:tgtEl>
                                          <p:spTgt spid="3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animBg="1"/>
      <p:bldP spid="74" grpId="1" animBg="1"/>
      <p:bldP spid="74" grpId="2" animBg="1"/>
      <p:bldP spid="75" grpId="0" animBg="1"/>
      <p:bldP spid="75" grpId="1" animBg="1"/>
      <p:bldP spid="75" grpId="2" animBg="1"/>
      <p:bldP spid="76" grpId="0" animBg="1"/>
      <p:bldP spid="76" grpId="1" animBg="1"/>
      <p:bldP spid="76" grpId="2" animBg="1"/>
      <p:bldP spid="96" grpId="0" animBg="1"/>
      <p:bldP spid="96" grpId="1" animBg="1"/>
      <p:bldP spid="32" grpId="0" animBg="1"/>
      <p:bldP spid="32" grpId="1" animBg="1"/>
      <p:bldP spid="32" grpId="2" animBg="1"/>
      <p:bldP spid="33" grpId="0" animBg="1"/>
      <p:bldP spid="33" grpId="1" animBg="1"/>
      <p:bldP spid="34" grpId="0" animBg="1"/>
      <p:bldP spid="34" grpId="1" animBg="1"/>
      <p:bldP spid="35" grpId="0" animBg="1"/>
      <p:bldP spid="35" grpId="1"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8" name="PA_矩形 10">
            <a:extLst>
              <a:ext uri="{FF2B5EF4-FFF2-40B4-BE49-F238E27FC236}">
                <a16:creationId xmlns:a16="http://schemas.microsoft.com/office/drawing/2014/main" id="{9439B3B0-B536-4BB2-9136-842E1BEFEC59}"/>
              </a:ext>
            </a:extLst>
          </p:cNvPr>
          <p:cNvSpPr>
            <a:spLocks noMove="1" noResize="1"/>
          </p:cNvSpPr>
          <p:nvPr>
            <p:custDataLst>
              <p:tags r:id="rId1"/>
            </p:custDataLst>
          </p:nvPr>
        </p:nvSpPr>
        <p:spPr>
          <a:xfrm>
            <a:off x="0" y="2"/>
            <a:ext cx="12192000" cy="6857999"/>
          </a:xfrm>
          <a:prstGeom prst="rect">
            <a:avLst/>
          </a:prstGeom>
          <a:solidFill>
            <a:srgbClr val="0000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pic>
        <p:nvPicPr>
          <p:cNvPr id="127" name="图片 126">
            <a:extLst>
              <a:ext uri="{FF2B5EF4-FFF2-40B4-BE49-F238E27FC236}">
                <a16:creationId xmlns:a16="http://schemas.microsoft.com/office/drawing/2014/main" id="{0D54EA73-8187-4757-B502-088ED5FD1268}"/>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10000" b="90000" l="10000" r="90000">
                        <a14:foregroundMark x1="39500" y1="55872" x2="39500" y2="55872"/>
                        <a14:foregroundMark x1="54125" y1="64933" x2="54125" y2="64933"/>
                        <a14:foregroundMark x1="60000" y1="68121" x2="60000" y2="68121"/>
                        <a14:foregroundMark x1="69750" y1="69966" x2="69750" y2="69966"/>
                        <a14:foregroundMark x1="85500" y1="70470" x2="85500" y2="70470"/>
                      </a14:backgroundRemoval>
                    </a14:imgEffect>
                    <a14:imgEffect>
                      <a14:colorTemperature colorTemp="4700"/>
                    </a14:imgEffect>
                  </a14:imgLayer>
                </a14:imgProps>
              </a:ext>
              <a:ext uri="{28A0092B-C50C-407E-A947-70E740481C1C}">
                <a14:useLocalDpi xmlns:a14="http://schemas.microsoft.com/office/drawing/2010/main" val="0"/>
              </a:ext>
            </a:extLst>
          </a:blip>
          <a:srcRect r="6370"/>
          <a:stretch/>
        </p:blipFill>
        <p:spPr>
          <a:xfrm>
            <a:off x="6335992" y="1966324"/>
            <a:ext cx="5512962" cy="4386572"/>
          </a:xfrm>
          <a:custGeom>
            <a:avLst/>
            <a:gdLst>
              <a:gd name="connsiteX0" fmla="*/ 0 w 6420805"/>
              <a:gd name="connsiteY0" fmla="*/ 0 h 4783500"/>
              <a:gd name="connsiteX1" fmla="*/ 6420805 w 6420805"/>
              <a:gd name="connsiteY1" fmla="*/ 0 h 4783500"/>
              <a:gd name="connsiteX2" fmla="*/ 6420805 w 6420805"/>
              <a:gd name="connsiteY2" fmla="*/ 1033571 h 4783500"/>
              <a:gd name="connsiteX3" fmla="*/ 1202361 w 6420805"/>
              <a:gd name="connsiteY3" fmla="*/ 1033571 h 4783500"/>
              <a:gd name="connsiteX4" fmla="*/ 1202361 w 6420805"/>
              <a:gd name="connsiteY4" fmla="*/ 1079290 h 4783500"/>
              <a:gd name="connsiteX5" fmla="*/ 6420805 w 6420805"/>
              <a:gd name="connsiteY5" fmla="*/ 1079290 h 4783500"/>
              <a:gd name="connsiteX6" fmla="*/ 6420805 w 6420805"/>
              <a:gd name="connsiteY6" fmla="*/ 1271570 h 4783500"/>
              <a:gd name="connsiteX7" fmla="*/ 1175432 w 6420805"/>
              <a:gd name="connsiteY7" fmla="*/ 1271570 h 4783500"/>
              <a:gd name="connsiteX8" fmla="*/ 1175432 w 6420805"/>
              <a:gd name="connsiteY8" fmla="*/ 1317289 h 4783500"/>
              <a:gd name="connsiteX9" fmla="*/ 6420805 w 6420805"/>
              <a:gd name="connsiteY9" fmla="*/ 1317289 h 4783500"/>
              <a:gd name="connsiteX10" fmla="*/ 6420805 w 6420805"/>
              <a:gd name="connsiteY10" fmla="*/ 1510301 h 4783500"/>
              <a:gd name="connsiteX11" fmla="*/ 1005315 w 6420805"/>
              <a:gd name="connsiteY11" fmla="*/ 1510301 h 4783500"/>
              <a:gd name="connsiteX12" fmla="*/ 1005315 w 6420805"/>
              <a:gd name="connsiteY12" fmla="*/ 1556020 h 4783500"/>
              <a:gd name="connsiteX13" fmla="*/ 6420805 w 6420805"/>
              <a:gd name="connsiteY13" fmla="*/ 1556020 h 4783500"/>
              <a:gd name="connsiteX14" fmla="*/ 6420805 w 6420805"/>
              <a:gd name="connsiteY14" fmla="*/ 1777695 h 4783500"/>
              <a:gd name="connsiteX15" fmla="*/ 851051 w 6420805"/>
              <a:gd name="connsiteY15" fmla="*/ 1777695 h 4783500"/>
              <a:gd name="connsiteX16" fmla="*/ 851051 w 6420805"/>
              <a:gd name="connsiteY16" fmla="*/ 1823414 h 4783500"/>
              <a:gd name="connsiteX17" fmla="*/ 6420805 w 6420805"/>
              <a:gd name="connsiteY17" fmla="*/ 1823414 h 4783500"/>
              <a:gd name="connsiteX18" fmla="*/ 6420805 w 6420805"/>
              <a:gd name="connsiteY18" fmla="*/ 2017578 h 4783500"/>
              <a:gd name="connsiteX19" fmla="*/ 540132 w 6420805"/>
              <a:gd name="connsiteY19" fmla="*/ 2017578 h 4783500"/>
              <a:gd name="connsiteX20" fmla="*/ 540132 w 6420805"/>
              <a:gd name="connsiteY20" fmla="*/ 2063297 h 4783500"/>
              <a:gd name="connsiteX21" fmla="*/ 6420805 w 6420805"/>
              <a:gd name="connsiteY21" fmla="*/ 2063297 h 4783500"/>
              <a:gd name="connsiteX22" fmla="*/ 6420805 w 6420805"/>
              <a:gd name="connsiteY22" fmla="*/ 2246178 h 4783500"/>
              <a:gd name="connsiteX23" fmla="*/ 540132 w 6420805"/>
              <a:gd name="connsiteY23" fmla="*/ 2246178 h 4783500"/>
              <a:gd name="connsiteX24" fmla="*/ 540132 w 6420805"/>
              <a:gd name="connsiteY24" fmla="*/ 2291897 h 4783500"/>
              <a:gd name="connsiteX25" fmla="*/ 6420805 w 6420805"/>
              <a:gd name="connsiteY25" fmla="*/ 2291897 h 4783500"/>
              <a:gd name="connsiteX26" fmla="*/ 6420805 w 6420805"/>
              <a:gd name="connsiteY26" fmla="*/ 2474778 h 4783500"/>
              <a:gd name="connsiteX27" fmla="*/ 540132 w 6420805"/>
              <a:gd name="connsiteY27" fmla="*/ 2474778 h 4783500"/>
              <a:gd name="connsiteX28" fmla="*/ 540132 w 6420805"/>
              <a:gd name="connsiteY28" fmla="*/ 2520497 h 4783500"/>
              <a:gd name="connsiteX29" fmla="*/ 6420805 w 6420805"/>
              <a:gd name="connsiteY29" fmla="*/ 2520497 h 4783500"/>
              <a:gd name="connsiteX30" fmla="*/ 6420805 w 6420805"/>
              <a:gd name="connsiteY30" fmla="*/ 2703378 h 4783500"/>
              <a:gd name="connsiteX31" fmla="*/ 540132 w 6420805"/>
              <a:gd name="connsiteY31" fmla="*/ 2703378 h 4783500"/>
              <a:gd name="connsiteX32" fmla="*/ 540132 w 6420805"/>
              <a:gd name="connsiteY32" fmla="*/ 2749097 h 4783500"/>
              <a:gd name="connsiteX33" fmla="*/ 6420805 w 6420805"/>
              <a:gd name="connsiteY33" fmla="*/ 2749097 h 4783500"/>
              <a:gd name="connsiteX34" fmla="*/ 6420805 w 6420805"/>
              <a:gd name="connsiteY34" fmla="*/ 2931978 h 4783500"/>
              <a:gd name="connsiteX35" fmla="*/ 540132 w 6420805"/>
              <a:gd name="connsiteY35" fmla="*/ 2931978 h 4783500"/>
              <a:gd name="connsiteX36" fmla="*/ 540132 w 6420805"/>
              <a:gd name="connsiteY36" fmla="*/ 2977697 h 4783500"/>
              <a:gd name="connsiteX37" fmla="*/ 6420805 w 6420805"/>
              <a:gd name="connsiteY37" fmla="*/ 2977697 h 4783500"/>
              <a:gd name="connsiteX38" fmla="*/ 6420805 w 6420805"/>
              <a:gd name="connsiteY38" fmla="*/ 3160578 h 4783500"/>
              <a:gd name="connsiteX39" fmla="*/ 540132 w 6420805"/>
              <a:gd name="connsiteY39" fmla="*/ 3160578 h 4783500"/>
              <a:gd name="connsiteX40" fmla="*/ 540132 w 6420805"/>
              <a:gd name="connsiteY40" fmla="*/ 3206297 h 4783500"/>
              <a:gd name="connsiteX41" fmla="*/ 6420805 w 6420805"/>
              <a:gd name="connsiteY41" fmla="*/ 3206297 h 4783500"/>
              <a:gd name="connsiteX42" fmla="*/ 6420805 w 6420805"/>
              <a:gd name="connsiteY42" fmla="*/ 3389178 h 4783500"/>
              <a:gd name="connsiteX43" fmla="*/ 540132 w 6420805"/>
              <a:gd name="connsiteY43" fmla="*/ 3389178 h 4783500"/>
              <a:gd name="connsiteX44" fmla="*/ 540132 w 6420805"/>
              <a:gd name="connsiteY44" fmla="*/ 3434897 h 4783500"/>
              <a:gd name="connsiteX45" fmla="*/ 6420805 w 6420805"/>
              <a:gd name="connsiteY45" fmla="*/ 3434897 h 4783500"/>
              <a:gd name="connsiteX46" fmla="*/ 6420805 w 6420805"/>
              <a:gd name="connsiteY46" fmla="*/ 3617778 h 4783500"/>
              <a:gd name="connsiteX47" fmla="*/ 540131 w 6420805"/>
              <a:gd name="connsiteY47" fmla="*/ 3617778 h 4783500"/>
              <a:gd name="connsiteX48" fmla="*/ 540131 w 6420805"/>
              <a:gd name="connsiteY48" fmla="*/ 3663497 h 4783500"/>
              <a:gd name="connsiteX49" fmla="*/ 6420805 w 6420805"/>
              <a:gd name="connsiteY49" fmla="*/ 3663497 h 4783500"/>
              <a:gd name="connsiteX50" fmla="*/ 6420805 w 6420805"/>
              <a:gd name="connsiteY50" fmla="*/ 3846378 h 4783500"/>
              <a:gd name="connsiteX51" fmla="*/ 540131 w 6420805"/>
              <a:gd name="connsiteY51" fmla="*/ 3846378 h 4783500"/>
              <a:gd name="connsiteX52" fmla="*/ 540131 w 6420805"/>
              <a:gd name="connsiteY52" fmla="*/ 3892097 h 4783500"/>
              <a:gd name="connsiteX53" fmla="*/ 6420805 w 6420805"/>
              <a:gd name="connsiteY53" fmla="*/ 3892097 h 4783500"/>
              <a:gd name="connsiteX54" fmla="*/ 6420805 w 6420805"/>
              <a:gd name="connsiteY54" fmla="*/ 4074978 h 4783500"/>
              <a:gd name="connsiteX55" fmla="*/ 540131 w 6420805"/>
              <a:gd name="connsiteY55" fmla="*/ 4074978 h 4783500"/>
              <a:gd name="connsiteX56" fmla="*/ 540131 w 6420805"/>
              <a:gd name="connsiteY56" fmla="*/ 4120697 h 4783500"/>
              <a:gd name="connsiteX57" fmla="*/ 6420805 w 6420805"/>
              <a:gd name="connsiteY57" fmla="*/ 4120697 h 4783500"/>
              <a:gd name="connsiteX58" fmla="*/ 6420805 w 6420805"/>
              <a:gd name="connsiteY58" fmla="*/ 4783500 h 4783500"/>
              <a:gd name="connsiteX59" fmla="*/ 0 w 6420805"/>
              <a:gd name="connsiteY59" fmla="*/ 4783500 h 478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6420805" h="4783500">
                <a:moveTo>
                  <a:pt x="0" y="0"/>
                </a:moveTo>
                <a:lnTo>
                  <a:pt x="6420805" y="0"/>
                </a:lnTo>
                <a:lnTo>
                  <a:pt x="6420805" y="1033571"/>
                </a:lnTo>
                <a:lnTo>
                  <a:pt x="1202361" y="1033571"/>
                </a:lnTo>
                <a:lnTo>
                  <a:pt x="1202361" y="1079290"/>
                </a:lnTo>
                <a:lnTo>
                  <a:pt x="6420805" y="1079290"/>
                </a:lnTo>
                <a:lnTo>
                  <a:pt x="6420805" y="1271570"/>
                </a:lnTo>
                <a:lnTo>
                  <a:pt x="1175432" y="1271570"/>
                </a:lnTo>
                <a:lnTo>
                  <a:pt x="1175432" y="1317289"/>
                </a:lnTo>
                <a:lnTo>
                  <a:pt x="6420805" y="1317289"/>
                </a:lnTo>
                <a:lnTo>
                  <a:pt x="6420805" y="1510301"/>
                </a:lnTo>
                <a:lnTo>
                  <a:pt x="1005315" y="1510301"/>
                </a:lnTo>
                <a:lnTo>
                  <a:pt x="1005315" y="1556020"/>
                </a:lnTo>
                <a:lnTo>
                  <a:pt x="6420805" y="1556020"/>
                </a:lnTo>
                <a:lnTo>
                  <a:pt x="6420805" y="1777695"/>
                </a:lnTo>
                <a:lnTo>
                  <a:pt x="851051" y="1777695"/>
                </a:lnTo>
                <a:lnTo>
                  <a:pt x="851051" y="1823414"/>
                </a:lnTo>
                <a:lnTo>
                  <a:pt x="6420805" y="1823414"/>
                </a:lnTo>
                <a:lnTo>
                  <a:pt x="6420805" y="2017578"/>
                </a:lnTo>
                <a:lnTo>
                  <a:pt x="540132" y="2017578"/>
                </a:lnTo>
                <a:lnTo>
                  <a:pt x="540132" y="2063297"/>
                </a:lnTo>
                <a:lnTo>
                  <a:pt x="6420805" y="2063297"/>
                </a:lnTo>
                <a:lnTo>
                  <a:pt x="6420805" y="2246178"/>
                </a:lnTo>
                <a:lnTo>
                  <a:pt x="540132" y="2246178"/>
                </a:lnTo>
                <a:lnTo>
                  <a:pt x="540132" y="2291897"/>
                </a:lnTo>
                <a:lnTo>
                  <a:pt x="6420805" y="2291897"/>
                </a:lnTo>
                <a:lnTo>
                  <a:pt x="6420805" y="2474778"/>
                </a:lnTo>
                <a:lnTo>
                  <a:pt x="540132" y="2474778"/>
                </a:lnTo>
                <a:lnTo>
                  <a:pt x="540132" y="2520497"/>
                </a:lnTo>
                <a:lnTo>
                  <a:pt x="6420805" y="2520497"/>
                </a:lnTo>
                <a:lnTo>
                  <a:pt x="6420805" y="2703378"/>
                </a:lnTo>
                <a:lnTo>
                  <a:pt x="540132" y="2703378"/>
                </a:lnTo>
                <a:lnTo>
                  <a:pt x="540132" y="2749097"/>
                </a:lnTo>
                <a:lnTo>
                  <a:pt x="6420805" y="2749097"/>
                </a:lnTo>
                <a:lnTo>
                  <a:pt x="6420805" y="2931978"/>
                </a:lnTo>
                <a:lnTo>
                  <a:pt x="540132" y="2931978"/>
                </a:lnTo>
                <a:lnTo>
                  <a:pt x="540132" y="2977697"/>
                </a:lnTo>
                <a:lnTo>
                  <a:pt x="6420805" y="2977697"/>
                </a:lnTo>
                <a:lnTo>
                  <a:pt x="6420805" y="3160578"/>
                </a:lnTo>
                <a:lnTo>
                  <a:pt x="540132" y="3160578"/>
                </a:lnTo>
                <a:lnTo>
                  <a:pt x="540132" y="3206297"/>
                </a:lnTo>
                <a:lnTo>
                  <a:pt x="6420805" y="3206297"/>
                </a:lnTo>
                <a:lnTo>
                  <a:pt x="6420805" y="3389178"/>
                </a:lnTo>
                <a:lnTo>
                  <a:pt x="540132" y="3389178"/>
                </a:lnTo>
                <a:lnTo>
                  <a:pt x="540132" y="3434897"/>
                </a:lnTo>
                <a:lnTo>
                  <a:pt x="6420805" y="3434897"/>
                </a:lnTo>
                <a:lnTo>
                  <a:pt x="6420805" y="3617778"/>
                </a:lnTo>
                <a:lnTo>
                  <a:pt x="540131" y="3617778"/>
                </a:lnTo>
                <a:lnTo>
                  <a:pt x="540131" y="3663497"/>
                </a:lnTo>
                <a:lnTo>
                  <a:pt x="6420805" y="3663497"/>
                </a:lnTo>
                <a:lnTo>
                  <a:pt x="6420805" y="3846378"/>
                </a:lnTo>
                <a:lnTo>
                  <a:pt x="540131" y="3846378"/>
                </a:lnTo>
                <a:lnTo>
                  <a:pt x="540131" y="3892097"/>
                </a:lnTo>
                <a:lnTo>
                  <a:pt x="6420805" y="3892097"/>
                </a:lnTo>
                <a:lnTo>
                  <a:pt x="6420805" y="4074978"/>
                </a:lnTo>
                <a:lnTo>
                  <a:pt x="540131" y="4074978"/>
                </a:lnTo>
                <a:lnTo>
                  <a:pt x="540131" y="4120697"/>
                </a:lnTo>
                <a:lnTo>
                  <a:pt x="6420805" y="4120697"/>
                </a:lnTo>
                <a:lnTo>
                  <a:pt x="6420805" y="4783500"/>
                </a:lnTo>
                <a:lnTo>
                  <a:pt x="0" y="4783500"/>
                </a:lnTo>
                <a:close/>
              </a:path>
            </a:pathLst>
          </a:custGeom>
          <a:effectLst>
            <a:glow rad="12700">
              <a:srgbClr val="00FEFE"/>
            </a:glow>
          </a:effectLst>
        </p:spPr>
      </p:pic>
      <p:grpSp>
        <p:nvGrpSpPr>
          <p:cNvPr id="49" name="组合 48">
            <a:extLst>
              <a:ext uri="{FF2B5EF4-FFF2-40B4-BE49-F238E27FC236}">
                <a16:creationId xmlns:a16="http://schemas.microsoft.com/office/drawing/2014/main" id="{2F13ADA6-327E-46C8-83E8-20E1457D063D}"/>
              </a:ext>
            </a:extLst>
          </p:cNvPr>
          <p:cNvGrpSpPr/>
          <p:nvPr/>
        </p:nvGrpSpPr>
        <p:grpSpPr>
          <a:xfrm>
            <a:off x="7348050" y="910647"/>
            <a:ext cx="4579858" cy="523117"/>
            <a:chOff x="865319" y="858628"/>
            <a:chExt cx="4579858" cy="574884"/>
          </a:xfrm>
          <a:solidFill>
            <a:srgbClr val="00CFD2"/>
          </a:solidFill>
        </p:grpSpPr>
        <p:sp>
          <p:nvSpPr>
            <p:cNvPr id="50" name="任意多边形: 形状 49">
              <a:extLst>
                <a:ext uri="{FF2B5EF4-FFF2-40B4-BE49-F238E27FC236}">
                  <a16:creationId xmlns:a16="http://schemas.microsoft.com/office/drawing/2014/main" id="{0C8E48C7-BAAA-4FC3-9B3D-07C7B26F7DCA}"/>
                </a:ext>
              </a:extLst>
            </p:cNvPr>
            <p:cNvSpPr/>
            <p:nvPr/>
          </p:nvSpPr>
          <p:spPr>
            <a:xfrm>
              <a:off x="4937031" y="858628"/>
              <a:ext cx="508146" cy="574038"/>
            </a:xfrm>
            <a:custGeom>
              <a:avLst/>
              <a:gdLst>
                <a:gd name="connsiteX0" fmla="*/ 30004 w 508146"/>
                <a:gd name="connsiteY0" fmla="*/ 0 h 574038"/>
                <a:gd name="connsiteX1" fmla="*/ 285800 w 508146"/>
                <a:gd name="connsiteY1" fmla="*/ 0 h 574038"/>
                <a:gd name="connsiteX2" fmla="*/ 508146 w 508146"/>
                <a:gd name="connsiteY2" fmla="*/ 287790 h 574038"/>
                <a:gd name="connsiteX3" fmla="*/ 255796 w 508146"/>
                <a:gd name="connsiteY3" fmla="*/ 574038 h 574038"/>
                <a:gd name="connsiteX4" fmla="*/ 0 w 508146"/>
                <a:gd name="connsiteY4" fmla="*/ 574038 h 574038"/>
                <a:gd name="connsiteX5" fmla="*/ 252350 w 508146"/>
                <a:gd name="connsiteY5" fmla="*/ 287790 h 574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8146" h="574038">
                  <a:moveTo>
                    <a:pt x="30004" y="0"/>
                  </a:moveTo>
                  <a:lnTo>
                    <a:pt x="285800" y="0"/>
                  </a:lnTo>
                  <a:lnTo>
                    <a:pt x="508146" y="287790"/>
                  </a:lnTo>
                  <a:lnTo>
                    <a:pt x="255796" y="574038"/>
                  </a:lnTo>
                  <a:lnTo>
                    <a:pt x="0" y="574038"/>
                  </a:lnTo>
                  <a:lnTo>
                    <a:pt x="252350" y="287790"/>
                  </a:lnTo>
                  <a:close/>
                </a:path>
              </a:pathLst>
            </a:cu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形状 50">
              <a:extLst>
                <a:ext uri="{FF2B5EF4-FFF2-40B4-BE49-F238E27FC236}">
                  <a16:creationId xmlns:a16="http://schemas.microsoft.com/office/drawing/2014/main" id="{B44827B4-9607-4CE8-8456-3A283A6C302D}"/>
                </a:ext>
              </a:extLst>
            </p:cNvPr>
            <p:cNvSpPr/>
            <p:nvPr/>
          </p:nvSpPr>
          <p:spPr>
            <a:xfrm>
              <a:off x="865319" y="858628"/>
              <a:ext cx="4211836" cy="574884"/>
            </a:xfrm>
            <a:custGeom>
              <a:avLst/>
              <a:gdLst>
                <a:gd name="connsiteX0" fmla="*/ 506060 w 4211836"/>
                <a:gd name="connsiteY0" fmla="*/ 0 h 574884"/>
                <a:gd name="connsiteX1" fmla="*/ 2843919 w 4211836"/>
                <a:gd name="connsiteY1" fmla="*/ 0 h 574884"/>
                <a:gd name="connsiteX2" fmla="*/ 2844573 w 4211836"/>
                <a:gd name="connsiteY2" fmla="*/ 846 h 574884"/>
                <a:gd name="connsiteX3" fmla="*/ 3989490 w 4211836"/>
                <a:gd name="connsiteY3" fmla="*/ 846 h 574884"/>
                <a:gd name="connsiteX4" fmla="*/ 4211836 w 4211836"/>
                <a:gd name="connsiteY4" fmla="*/ 288636 h 574884"/>
                <a:gd name="connsiteX5" fmla="*/ 3959486 w 4211836"/>
                <a:gd name="connsiteY5" fmla="*/ 574884 h 574884"/>
                <a:gd name="connsiteX6" fmla="*/ 1145571 w 4211836"/>
                <a:gd name="connsiteY6" fmla="*/ 574884 h 574884"/>
                <a:gd name="connsiteX7" fmla="*/ 1146317 w 4211836"/>
                <a:gd name="connsiteY7" fmla="*/ 574038 h 574884"/>
                <a:gd name="connsiteX8" fmla="*/ 0 w 4211836"/>
                <a:gd name="connsiteY8" fmla="*/ 574038 h 574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11836" h="574884">
                  <a:moveTo>
                    <a:pt x="506060" y="0"/>
                  </a:moveTo>
                  <a:lnTo>
                    <a:pt x="2843919" y="0"/>
                  </a:lnTo>
                  <a:lnTo>
                    <a:pt x="2844573" y="846"/>
                  </a:lnTo>
                  <a:lnTo>
                    <a:pt x="3989490" y="846"/>
                  </a:lnTo>
                  <a:lnTo>
                    <a:pt x="4211836" y="288636"/>
                  </a:lnTo>
                  <a:lnTo>
                    <a:pt x="3959486" y="574884"/>
                  </a:lnTo>
                  <a:lnTo>
                    <a:pt x="1145571" y="574884"/>
                  </a:lnTo>
                  <a:lnTo>
                    <a:pt x="1146317" y="574038"/>
                  </a:lnTo>
                  <a:lnTo>
                    <a:pt x="0" y="574038"/>
                  </a:lnTo>
                  <a:close/>
                </a:path>
              </a:pathLst>
            </a:cu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zh-CN" altLang="en-US" sz="2800" b="1" dirty="0">
                  <a:solidFill>
                    <a:srgbClr val="2F4F4F"/>
                  </a:solidFill>
                  <a:latin typeface="方正姚体" panose="02010601030101010101" pitchFamily="2" charset="-122"/>
                  <a:ea typeface="方正姚体" panose="02010601030101010101" pitchFamily="2" charset="-122"/>
                </a:rPr>
                <a:t>站点雨量排行</a:t>
              </a:r>
            </a:p>
          </p:txBody>
        </p:sp>
      </p:grpSp>
      <p:grpSp>
        <p:nvGrpSpPr>
          <p:cNvPr id="52" name="组合 51">
            <a:extLst>
              <a:ext uri="{FF2B5EF4-FFF2-40B4-BE49-F238E27FC236}">
                <a16:creationId xmlns:a16="http://schemas.microsoft.com/office/drawing/2014/main" id="{FE9A4137-115A-4270-9DAB-190118E70E39}"/>
              </a:ext>
            </a:extLst>
          </p:cNvPr>
          <p:cNvGrpSpPr/>
          <p:nvPr/>
        </p:nvGrpSpPr>
        <p:grpSpPr>
          <a:xfrm>
            <a:off x="7176498" y="1029941"/>
            <a:ext cx="629198" cy="629198"/>
            <a:chOff x="5710750" y="3043751"/>
            <a:chExt cx="770500" cy="770500"/>
          </a:xfrm>
        </p:grpSpPr>
        <p:sp>
          <p:nvSpPr>
            <p:cNvPr id="53" name="椭圆 52">
              <a:extLst>
                <a:ext uri="{FF2B5EF4-FFF2-40B4-BE49-F238E27FC236}">
                  <a16:creationId xmlns:a16="http://schemas.microsoft.com/office/drawing/2014/main" id="{0E23BF3E-283A-4BC8-9637-4EB5F86BA386}"/>
                </a:ext>
              </a:extLst>
            </p:cNvPr>
            <p:cNvSpPr/>
            <p:nvPr/>
          </p:nvSpPr>
          <p:spPr>
            <a:xfrm>
              <a:off x="5710750" y="3043751"/>
              <a:ext cx="770500" cy="770500"/>
            </a:xfrm>
            <a:prstGeom prst="ellipse">
              <a:avLst/>
            </a:prstGeom>
            <a:noFill/>
            <a:ln w="28575">
              <a:solidFill>
                <a:schemeClr val="bg1"/>
              </a:solidFill>
            </a:ln>
            <a:effectLst>
              <a:glow rad="50800">
                <a:srgbClr val="00FFFF">
                  <a:alpha val="6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a:extLst>
                <a:ext uri="{FF2B5EF4-FFF2-40B4-BE49-F238E27FC236}">
                  <a16:creationId xmlns:a16="http://schemas.microsoft.com/office/drawing/2014/main" id="{A5D4A275-2A06-4ED5-A346-7065342117FF}"/>
                </a:ext>
              </a:extLst>
            </p:cNvPr>
            <p:cNvSpPr/>
            <p:nvPr/>
          </p:nvSpPr>
          <p:spPr>
            <a:xfrm>
              <a:off x="5834565" y="3152693"/>
              <a:ext cx="522871" cy="552617"/>
            </a:xfrm>
            <a:prstGeom prst="ellipse">
              <a:avLst/>
            </a:prstGeom>
            <a:solidFill>
              <a:srgbClr val="2F4F4F"/>
            </a:solidFill>
            <a:ln w="57150">
              <a:solidFill>
                <a:srgbClr val="00FFFF"/>
              </a:solidFill>
            </a:ln>
            <a:effectLst>
              <a:glow rad="38100">
                <a:srgbClr val="00FFFF">
                  <a:alpha val="6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Adobe 楷体 Std R" panose="02020400000000000000" pitchFamily="18" charset="-122"/>
                  <a:ea typeface="Adobe 楷体 Std R" panose="02020400000000000000" pitchFamily="18" charset="-122"/>
                </a:rPr>
                <a:t>R</a:t>
              </a:r>
              <a:endParaRPr lang="zh-CN" altLang="en-US" sz="2400" dirty="0">
                <a:latin typeface="Adobe 楷体 Std R" panose="02020400000000000000" pitchFamily="18" charset="-122"/>
                <a:ea typeface="Adobe 楷体 Std R" panose="02020400000000000000" pitchFamily="18" charset="-122"/>
              </a:endParaRPr>
            </a:p>
          </p:txBody>
        </p:sp>
      </p:grpSp>
      <p:grpSp>
        <p:nvGrpSpPr>
          <p:cNvPr id="55" name="组合 54">
            <a:extLst>
              <a:ext uri="{FF2B5EF4-FFF2-40B4-BE49-F238E27FC236}">
                <a16:creationId xmlns:a16="http://schemas.microsoft.com/office/drawing/2014/main" id="{A27ED378-FA44-45F0-B215-9896C8D0746D}"/>
              </a:ext>
            </a:extLst>
          </p:cNvPr>
          <p:cNvGrpSpPr/>
          <p:nvPr/>
        </p:nvGrpSpPr>
        <p:grpSpPr>
          <a:xfrm>
            <a:off x="7341495" y="1673684"/>
            <a:ext cx="3954536" cy="405246"/>
            <a:chOff x="687314" y="1617404"/>
            <a:chExt cx="4185882" cy="405246"/>
          </a:xfrm>
        </p:grpSpPr>
        <p:grpSp>
          <p:nvGrpSpPr>
            <p:cNvPr id="56" name="组合 55">
              <a:extLst>
                <a:ext uri="{FF2B5EF4-FFF2-40B4-BE49-F238E27FC236}">
                  <a16:creationId xmlns:a16="http://schemas.microsoft.com/office/drawing/2014/main" id="{CC8ED09C-1AE6-4007-A4AB-0B8B6612DFD0}"/>
                </a:ext>
              </a:extLst>
            </p:cNvPr>
            <p:cNvGrpSpPr/>
            <p:nvPr/>
          </p:nvGrpSpPr>
          <p:grpSpPr>
            <a:xfrm>
              <a:off x="1046304" y="1617404"/>
              <a:ext cx="3826892" cy="405246"/>
              <a:chOff x="741504" y="1588317"/>
              <a:chExt cx="3826892" cy="460888"/>
            </a:xfrm>
          </p:grpSpPr>
          <p:sp>
            <p:nvSpPr>
              <p:cNvPr id="58" name="任意多边形: 形状 57">
                <a:extLst>
                  <a:ext uri="{FF2B5EF4-FFF2-40B4-BE49-F238E27FC236}">
                    <a16:creationId xmlns:a16="http://schemas.microsoft.com/office/drawing/2014/main" id="{85BCCF7A-F687-4232-8996-35E94BAC4A8B}"/>
                  </a:ext>
                </a:extLst>
              </p:cNvPr>
              <p:cNvSpPr/>
              <p:nvPr/>
            </p:nvSpPr>
            <p:spPr>
              <a:xfrm>
                <a:off x="741504" y="1588317"/>
                <a:ext cx="2928796" cy="460888"/>
              </a:xfrm>
              <a:custGeom>
                <a:avLst/>
                <a:gdLst>
                  <a:gd name="connsiteX0" fmla="*/ 723365 w 3282928"/>
                  <a:gd name="connsiteY0" fmla="*/ 0 h 460888"/>
                  <a:gd name="connsiteX1" fmla="*/ 3282928 w 3282928"/>
                  <a:gd name="connsiteY1" fmla="*/ 0 h 460888"/>
                  <a:gd name="connsiteX2" fmla="*/ 2870691 w 3282928"/>
                  <a:gd name="connsiteY2" fmla="*/ 460888 h 460888"/>
                  <a:gd name="connsiteX3" fmla="*/ 934895 w 3282928"/>
                  <a:gd name="connsiteY3" fmla="*/ 460888 h 460888"/>
                  <a:gd name="connsiteX4" fmla="*/ 311128 w 3282928"/>
                  <a:gd name="connsiteY4" fmla="*/ 460888 h 460888"/>
                  <a:gd name="connsiteX5" fmla="*/ 0 w 3282928"/>
                  <a:gd name="connsiteY5" fmla="*/ 460888 h 460888"/>
                  <a:gd name="connsiteX6" fmla="*/ 0 w 3282928"/>
                  <a:gd name="connsiteY6" fmla="*/ 197363 h 460888"/>
                  <a:gd name="connsiteX7" fmla="*/ 546836 w 3282928"/>
                  <a:gd name="connsiteY7" fmla="*/ 197363 h 460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82928" h="460888">
                    <a:moveTo>
                      <a:pt x="723365" y="0"/>
                    </a:moveTo>
                    <a:lnTo>
                      <a:pt x="3282928" y="0"/>
                    </a:lnTo>
                    <a:lnTo>
                      <a:pt x="2870691" y="460888"/>
                    </a:lnTo>
                    <a:lnTo>
                      <a:pt x="934895" y="460888"/>
                    </a:lnTo>
                    <a:lnTo>
                      <a:pt x="311128" y="460888"/>
                    </a:lnTo>
                    <a:lnTo>
                      <a:pt x="0" y="460888"/>
                    </a:lnTo>
                    <a:lnTo>
                      <a:pt x="0" y="197363"/>
                    </a:lnTo>
                    <a:lnTo>
                      <a:pt x="546836" y="197363"/>
                    </a:lnTo>
                    <a:close/>
                  </a:path>
                </a:pathLst>
              </a:custGeom>
              <a:noFill/>
              <a:ln w="28575">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任意多边形: 形状 58">
                <a:extLst>
                  <a:ext uri="{FF2B5EF4-FFF2-40B4-BE49-F238E27FC236}">
                    <a16:creationId xmlns:a16="http://schemas.microsoft.com/office/drawing/2014/main" id="{C5156427-686A-46A7-B911-1E740A57F09C}"/>
                  </a:ext>
                </a:extLst>
              </p:cNvPr>
              <p:cNvSpPr/>
              <p:nvPr/>
            </p:nvSpPr>
            <p:spPr>
              <a:xfrm>
                <a:off x="3428999" y="1588317"/>
                <a:ext cx="1139397" cy="460888"/>
              </a:xfrm>
              <a:custGeom>
                <a:avLst/>
                <a:gdLst>
                  <a:gd name="connsiteX0" fmla="*/ 366682 w 1139397"/>
                  <a:gd name="connsiteY0" fmla="*/ 0 h 460888"/>
                  <a:gd name="connsiteX1" fmla="*/ 1139397 w 1139397"/>
                  <a:gd name="connsiteY1" fmla="*/ 0 h 460888"/>
                  <a:gd name="connsiteX2" fmla="*/ 1139397 w 1139397"/>
                  <a:gd name="connsiteY2" fmla="*/ 208469 h 460888"/>
                  <a:gd name="connsiteX3" fmla="*/ 938573 w 1139397"/>
                  <a:gd name="connsiteY3" fmla="*/ 460888 h 460888"/>
                  <a:gd name="connsiteX4" fmla="*/ 0 w 1139397"/>
                  <a:gd name="connsiteY4" fmla="*/ 460888 h 4608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9397" h="460888">
                    <a:moveTo>
                      <a:pt x="366682" y="0"/>
                    </a:moveTo>
                    <a:lnTo>
                      <a:pt x="1139397" y="0"/>
                    </a:lnTo>
                    <a:lnTo>
                      <a:pt x="1139397" y="208469"/>
                    </a:lnTo>
                    <a:lnTo>
                      <a:pt x="938573" y="460888"/>
                    </a:lnTo>
                    <a:lnTo>
                      <a:pt x="0" y="460888"/>
                    </a:lnTo>
                    <a:close/>
                  </a:path>
                </a:pathLst>
              </a:custGeom>
              <a:solidFill>
                <a:srgbClr val="000000">
                  <a:alpha val="60000"/>
                </a:srgbClr>
              </a:solidFill>
              <a:ln w="28575">
                <a:solidFill>
                  <a:srgbClr val="159999"/>
                </a:solidFill>
              </a:ln>
              <a:effectLst>
                <a:glow rad="63500">
                  <a:srgbClr val="00CFD2">
                    <a:alpha val="33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7" name="任意多边形: 形状 56">
              <a:extLst>
                <a:ext uri="{FF2B5EF4-FFF2-40B4-BE49-F238E27FC236}">
                  <a16:creationId xmlns:a16="http://schemas.microsoft.com/office/drawing/2014/main" id="{5B848A94-8E36-412C-9101-C1E027B6EFB6}"/>
                </a:ext>
              </a:extLst>
            </p:cNvPr>
            <p:cNvSpPr/>
            <p:nvPr/>
          </p:nvSpPr>
          <p:spPr>
            <a:xfrm>
              <a:off x="687314" y="1790940"/>
              <a:ext cx="261796" cy="231710"/>
            </a:xfrm>
            <a:custGeom>
              <a:avLst/>
              <a:gdLst>
                <a:gd name="connsiteX0" fmla="*/ 0 w 261796"/>
                <a:gd name="connsiteY0" fmla="*/ 0 h 231710"/>
                <a:gd name="connsiteX1" fmla="*/ 261796 w 261796"/>
                <a:gd name="connsiteY1" fmla="*/ 0 h 231710"/>
                <a:gd name="connsiteX2" fmla="*/ 261796 w 261796"/>
                <a:gd name="connsiteY2" fmla="*/ 231710 h 231710"/>
                <a:gd name="connsiteX3" fmla="*/ 0 w 261796"/>
                <a:gd name="connsiteY3" fmla="*/ 231710 h 231710"/>
              </a:gdLst>
              <a:ahLst/>
              <a:cxnLst>
                <a:cxn ang="0">
                  <a:pos x="connsiteX0" y="connsiteY0"/>
                </a:cxn>
                <a:cxn ang="0">
                  <a:pos x="connsiteX1" y="connsiteY1"/>
                </a:cxn>
                <a:cxn ang="0">
                  <a:pos x="connsiteX2" y="connsiteY2"/>
                </a:cxn>
                <a:cxn ang="0">
                  <a:pos x="connsiteX3" y="connsiteY3"/>
                </a:cxn>
              </a:cxnLst>
              <a:rect l="l" t="t" r="r" b="b"/>
              <a:pathLst>
                <a:path w="261796" h="231710">
                  <a:moveTo>
                    <a:pt x="0" y="0"/>
                  </a:moveTo>
                  <a:lnTo>
                    <a:pt x="261796" y="0"/>
                  </a:lnTo>
                  <a:lnTo>
                    <a:pt x="261796" y="231710"/>
                  </a:lnTo>
                  <a:lnTo>
                    <a:pt x="0" y="231710"/>
                  </a:lnTo>
                  <a:close/>
                </a:path>
              </a:pathLst>
            </a:custGeom>
            <a:noFill/>
            <a:ln w="28575">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60" name="直接连接符 59">
            <a:extLst>
              <a:ext uri="{FF2B5EF4-FFF2-40B4-BE49-F238E27FC236}">
                <a16:creationId xmlns:a16="http://schemas.microsoft.com/office/drawing/2014/main" id="{E1C710AC-D859-4C07-9E10-B491599E87AB}"/>
              </a:ext>
            </a:extLst>
          </p:cNvPr>
          <p:cNvCxnSpPr>
            <a:cxnSpLocks/>
          </p:cNvCxnSpPr>
          <p:nvPr/>
        </p:nvCxnSpPr>
        <p:spPr>
          <a:xfrm>
            <a:off x="7470873" y="2078930"/>
            <a:ext cx="0" cy="4068909"/>
          </a:xfrm>
          <a:prstGeom prst="line">
            <a:avLst/>
          </a:prstGeom>
          <a:ln w="28575">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62" name="文本框 61">
            <a:extLst>
              <a:ext uri="{FF2B5EF4-FFF2-40B4-BE49-F238E27FC236}">
                <a16:creationId xmlns:a16="http://schemas.microsoft.com/office/drawing/2014/main" id="{67696EEE-7320-4179-A733-2AAF8676DE1F}"/>
              </a:ext>
            </a:extLst>
          </p:cNvPr>
          <p:cNvSpPr txBox="1"/>
          <p:nvPr/>
        </p:nvSpPr>
        <p:spPr>
          <a:xfrm>
            <a:off x="8263795" y="1687625"/>
            <a:ext cx="2496458" cy="400110"/>
          </a:xfrm>
          <a:prstGeom prst="rect">
            <a:avLst/>
          </a:prstGeom>
          <a:noFill/>
        </p:spPr>
        <p:txBody>
          <a:bodyPr wrap="square" rtlCol="0">
            <a:spAutoFit/>
          </a:bodyPr>
          <a:lstStyle/>
          <a:p>
            <a:r>
              <a:rPr lang="zh-CN" altLang="en-US" sz="2000" b="1" dirty="0">
                <a:solidFill>
                  <a:srgbClr val="00FFFF"/>
                </a:solidFill>
              </a:rPr>
              <a:t>单位：毫米</a:t>
            </a:r>
            <a:r>
              <a:rPr lang="en-US" altLang="zh-CN" sz="2000" b="1" dirty="0">
                <a:solidFill>
                  <a:srgbClr val="00FFFF"/>
                </a:solidFill>
              </a:rPr>
              <a:t>/</a:t>
            </a:r>
            <a:r>
              <a:rPr lang="zh-CN" altLang="en-US" sz="2000" b="1" dirty="0">
                <a:solidFill>
                  <a:srgbClr val="00FFFF"/>
                </a:solidFill>
              </a:rPr>
              <a:t>周</a:t>
            </a:r>
          </a:p>
        </p:txBody>
      </p:sp>
      <p:sp>
        <p:nvSpPr>
          <p:cNvPr id="84" name="文本框 83">
            <a:extLst>
              <a:ext uri="{FF2B5EF4-FFF2-40B4-BE49-F238E27FC236}">
                <a16:creationId xmlns:a16="http://schemas.microsoft.com/office/drawing/2014/main" id="{94A21C04-833F-4A76-AE93-E25BC1C6DF07}"/>
              </a:ext>
            </a:extLst>
          </p:cNvPr>
          <p:cNvSpPr txBox="1"/>
          <p:nvPr/>
        </p:nvSpPr>
        <p:spPr>
          <a:xfrm>
            <a:off x="7433099" y="2274760"/>
            <a:ext cx="1325494" cy="584775"/>
          </a:xfrm>
          <a:prstGeom prst="rect">
            <a:avLst/>
          </a:prstGeom>
          <a:noFill/>
        </p:spPr>
        <p:txBody>
          <a:bodyPr wrap="square" rtlCol="0">
            <a:spAutoFit/>
          </a:bodyPr>
          <a:lstStyle/>
          <a:p>
            <a:r>
              <a:rPr lang="en-US" altLang="zh-CN" sz="3200" dirty="0">
                <a:solidFill>
                  <a:schemeClr val="lt1"/>
                </a:solidFill>
                <a:latin typeface="Adobe 楷体 Std R" panose="02020400000000000000" pitchFamily="18" charset="-122"/>
                <a:ea typeface="Adobe 楷体 Std R" panose="02020400000000000000" pitchFamily="18" charset="-122"/>
              </a:rPr>
              <a:t>800.9</a:t>
            </a:r>
            <a:endParaRPr lang="zh-CN" altLang="en-US" sz="3200" dirty="0">
              <a:solidFill>
                <a:schemeClr val="lt1"/>
              </a:solidFill>
              <a:latin typeface="Adobe 楷体 Std R" panose="02020400000000000000" pitchFamily="18" charset="-122"/>
              <a:ea typeface="Adobe 楷体 Std R" panose="02020400000000000000" pitchFamily="18" charset="-122"/>
            </a:endParaRPr>
          </a:p>
        </p:txBody>
      </p:sp>
      <p:sp>
        <p:nvSpPr>
          <p:cNvPr id="85" name="文本框 84">
            <a:extLst>
              <a:ext uri="{FF2B5EF4-FFF2-40B4-BE49-F238E27FC236}">
                <a16:creationId xmlns:a16="http://schemas.microsoft.com/office/drawing/2014/main" id="{18153FFD-73CB-4246-BAB0-117ADAE9D1D6}"/>
              </a:ext>
            </a:extLst>
          </p:cNvPr>
          <p:cNvSpPr txBox="1"/>
          <p:nvPr/>
        </p:nvSpPr>
        <p:spPr>
          <a:xfrm>
            <a:off x="8244557" y="3085934"/>
            <a:ext cx="999983" cy="369332"/>
          </a:xfrm>
          <a:prstGeom prst="rect">
            <a:avLst/>
          </a:prstGeom>
          <a:noFill/>
        </p:spPr>
        <p:txBody>
          <a:bodyPr wrap="square" rtlCol="0">
            <a:spAutoFit/>
          </a:bodyPr>
          <a:lstStyle/>
          <a:p>
            <a:r>
              <a:rPr lang="en-US" altLang="zh-CN" dirty="0">
                <a:solidFill>
                  <a:schemeClr val="lt1"/>
                </a:solidFill>
                <a:latin typeface="Adobe 楷体 Std R" panose="02020400000000000000" pitchFamily="18" charset="-122"/>
                <a:ea typeface="Adobe 楷体 Std R" panose="02020400000000000000" pitchFamily="18" charset="-122"/>
              </a:rPr>
              <a:t>630.5</a:t>
            </a:r>
            <a:endParaRPr lang="zh-CN" altLang="en-US" dirty="0">
              <a:solidFill>
                <a:schemeClr val="lt1"/>
              </a:solidFill>
              <a:latin typeface="Adobe 楷体 Std R" panose="02020400000000000000" pitchFamily="18" charset="-122"/>
              <a:ea typeface="Adobe 楷体 Std R" panose="02020400000000000000" pitchFamily="18" charset="-122"/>
            </a:endParaRPr>
          </a:p>
        </p:txBody>
      </p:sp>
      <p:sp>
        <p:nvSpPr>
          <p:cNvPr id="86" name="文本框 85">
            <a:extLst>
              <a:ext uri="{FF2B5EF4-FFF2-40B4-BE49-F238E27FC236}">
                <a16:creationId xmlns:a16="http://schemas.microsoft.com/office/drawing/2014/main" id="{88DA35BE-6AB9-4B44-B63B-B0318C630283}"/>
              </a:ext>
            </a:extLst>
          </p:cNvPr>
          <p:cNvSpPr txBox="1"/>
          <p:nvPr/>
        </p:nvSpPr>
        <p:spPr>
          <a:xfrm>
            <a:off x="8876545" y="4008408"/>
            <a:ext cx="999983" cy="369332"/>
          </a:xfrm>
          <a:prstGeom prst="rect">
            <a:avLst/>
          </a:prstGeom>
          <a:noFill/>
        </p:spPr>
        <p:txBody>
          <a:bodyPr wrap="square" rtlCol="0">
            <a:spAutoFit/>
          </a:bodyPr>
          <a:lstStyle/>
          <a:p>
            <a:r>
              <a:rPr lang="en-US" altLang="zh-CN" dirty="0">
                <a:solidFill>
                  <a:schemeClr val="lt1"/>
                </a:solidFill>
                <a:latin typeface="Adobe 楷体 Std R" panose="02020400000000000000" pitchFamily="18" charset="-122"/>
                <a:ea typeface="Adobe 楷体 Std R" panose="02020400000000000000" pitchFamily="18" charset="-122"/>
              </a:rPr>
              <a:t>401.9</a:t>
            </a:r>
            <a:endParaRPr lang="zh-CN" altLang="en-US" dirty="0">
              <a:solidFill>
                <a:schemeClr val="lt1"/>
              </a:solidFill>
              <a:latin typeface="Adobe 楷体 Std R" panose="02020400000000000000" pitchFamily="18" charset="-122"/>
              <a:ea typeface="Adobe 楷体 Std R" panose="02020400000000000000" pitchFamily="18" charset="-122"/>
            </a:endParaRPr>
          </a:p>
        </p:txBody>
      </p:sp>
      <p:sp>
        <p:nvSpPr>
          <p:cNvPr id="87" name="文本框 86">
            <a:extLst>
              <a:ext uri="{FF2B5EF4-FFF2-40B4-BE49-F238E27FC236}">
                <a16:creationId xmlns:a16="http://schemas.microsoft.com/office/drawing/2014/main" id="{008D2D07-2273-4E71-8F3D-720BCA42BAB4}"/>
              </a:ext>
            </a:extLst>
          </p:cNvPr>
          <p:cNvSpPr txBox="1"/>
          <p:nvPr/>
        </p:nvSpPr>
        <p:spPr>
          <a:xfrm>
            <a:off x="9525241" y="4164626"/>
            <a:ext cx="999983" cy="369332"/>
          </a:xfrm>
          <a:prstGeom prst="rect">
            <a:avLst/>
          </a:prstGeom>
          <a:noFill/>
        </p:spPr>
        <p:txBody>
          <a:bodyPr wrap="square" rtlCol="0">
            <a:spAutoFit/>
          </a:bodyPr>
          <a:lstStyle/>
          <a:p>
            <a:r>
              <a:rPr lang="en-US" altLang="zh-CN" dirty="0">
                <a:solidFill>
                  <a:schemeClr val="lt1"/>
                </a:solidFill>
                <a:latin typeface="Adobe 楷体 Std R" panose="02020400000000000000" pitchFamily="18" charset="-122"/>
                <a:ea typeface="Adobe 楷体 Std R" panose="02020400000000000000" pitchFamily="18" charset="-122"/>
              </a:rPr>
              <a:t>372.3</a:t>
            </a:r>
            <a:endParaRPr lang="zh-CN" altLang="en-US" dirty="0">
              <a:solidFill>
                <a:schemeClr val="lt1"/>
              </a:solidFill>
              <a:latin typeface="Adobe 楷体 Std R" panose="02020400000000000000" pitchFamily="18" charset="-122"/>
              <a:ea typeface="Adobe 楷体 Std R" panose="02020400000000000000" pitchFamily="18" charset="-122"/>
            </a:endParaRPr>
          </a:p>
        </p:txBody>
      </p:sp>
      <p:sp>
        <p:nvSpPr>
          <p:cNvPr id="88" name="文本框 87">
            <a:extLst>
              <a:ext uri="{FF2B5EF4-FFF2-40B4-BE49-F238E27FC236}">
                <a16:creationId xmlns:a16="http://schemas.microsoft.com/office/drawing/2014/main" id="{B8B6AC6B-05A5-44A3-8210-90C38E6A77C0}"/>
              </a:ext>
            </a:extLst>
          </p:cNvPr>
          <p:cNvSpPr txBox="1"/>
          <p:nvPr/>
        </p:nvSpPr>
        <p:spPr>
          <a:xfrm>
            <a:off x="10196756" y="4181108"/>
            <a:ext cx="999983" cy="369332"/>
          </a:xfrm>
          <a:prstGeom prst="rect">
            <a:avLst/>
          </a:prstGeom>
          <a:noFill/>
        </p:spPr>
        <p:txBody>
          <a:bodyPr wrap="square" rtlCol="0">
            <a:spAutoFit/>
          </a:bodyPr>
          <a:lstStyle/>
          <a:p>
            <a:r>
              <a:rPr lang="en-US" altLang="zh-CN" dirty="0">
                <a:solidFill>
                  <a:schemeClr val="lt1"/>
                </a:solidFill>
                <a:latin typeface="Adobe 楷体 Std R" panose="02020400000000000000" pitchFamily="18" charset="-122"/>
                <a:ea typeface="Adobe 楷体 Std R" panose="02020400000000000000" pitchFamily="18" charset="-122"/>
              </a:rPr>
              <a:t>360.2</a:t>
            </a:r>
            <a:endParaRPr lang="zh-CN" altLang="en-US" dirty="0">
              <a:solidFill>
                <a:schemeClr val="lt1"/>
              </a:solidFill>
              <a:latin typeface="Adobe 楷体 Std R" panose="02020400000000000000" pitchFamily="18" charset="-122"/>
              <a:ea typeface="Adobe 楷体 Std R" panose="02020400000000000000" pitchFamily="18" charset="-122"/>
            </a:endParaRPr>
          </a:p>
        </p:txBody>
      </p:sp>
      <p:sp>
        <p:nvSpPr>
          <p:cNvPr id="89" name="文本框 88">
            <a:extLst>
              <a:ext uri="{FF2B5EF4-FFF2-40B4-BE49-F238E27FC236}">
                <a16:creationId xmlns:a16="http://schemas.microsoft.com/office/drawing/2014/main" id="{67E329D8-2D84-4BCA-B5C0-08F5B1BB8119}"/>
              </a:ext>
            </a:extLst>
          </p:cNvPr>
          <p:cNvSpPr txBox="1"/>
          <p:nvPr/>
        </p:nvSpPr>
        <p:spPr>
          <a:xfrm>
            <a:off x="10862257" y="4193743"/>
            <a:ext cx="999983" cy="369332"/>
          </a:xfrm>
          <a:prstGeom prst="rect">
            <a:avLst/>
          </a:prstGeom>
          <a:noFill/>
        </p:spPr>
        <p:txBody>
          <a:bodyPr wrap="square" rtlCol="0">
            <a:spAutoFit/>
          </a:bodyPr>
          <a:lstStyle/>
          <a:p>
            <a:r>
              <a:rPr lang="en-US" altLang="zh-CN" dirty="0">
                <a:solidFill>
                  <a:schemeClr val="lt1"/>
                </a:solidFill>
                <a:latin typeface="Adobe 楷体 Std R" panose="02020400000000000000" pitchFamily="18" charset="-122"/>
                <a:ea typeface="Adobe 楷体 Std R" panose="02020400000000000000" pitchFamily="18" charset="-122"/>
              </a:rPr>
              <a:t>354.7</a:t>
            </a:r>
            <a:endParaRPr lang="zh-CN" altLang="en-US" dirty="0">
              <a:solidFill>
                <a:schemeClr val="lt1"/>
              </a:solidFill>
              <a:latin typeface="Adobe 楷体 Std R" panose="02020400000000000000" pitchFamily="18" charset="-122"/>
              <a:ea typeface="Adobe 楷体 Std R" panose="02020400000000000000" pitchFamily="18" charset="-122"/>
            </a:endParaRPr>
          </a:p>
        </p:txBody>
      </p:sp>
      <p:sp>
        <p:nvSpPr>
          <p:cNvPr id="94" name="任意多边形: 形状 93">
            <a:extLst>
              <a:ext uri="{FF2B5EF4-FFF2-40B4-BE49-F238E27FC236}">
                <a16:creationId xmlns:a16="http://schemas.microsoft.com/office/drawing/2014/main" id="{11439894-8301-4F60-9F4A-5A6C82C58C19}"/>
              </a:ext>
            </a:extLst>
          </p:cNvPr>
          <p:cNvSpPr/>
          <p:nvPr/>
        </p:nvSpPr>
        <p:spPr>
          <a:xfrm flipH="1">
            <a:off x="3250352" y="1988972"/>
            <a:ext cx="200000" cy="231710"/>
          </a:xfrm>
          <a:custGeom>
            <a:avLst/>
            <a:gdLst>
              <a:gd name="connsiteX0" fmla="*/ 0 w 261796"/>
              <a:gd name="connsiteY0" fmla="*/ 0 h 231710"/>
              <a:gd name="connsiteX1" fmla="*/ 261796 w 261796"/>
              <a:gd name="connsiteY1" fmla="*/ 0 h 231710"/>
              <a:gd name="connsiteX2" fmla="*/ 261796 w 261796"/>
              <a:gd name="connsiteY2" fmla="*/ 231710 h 231710"/>
              <a:gd name="connsiteX3" fmla="*/ 0 w 261796"/>
              <a:gd name="connsiteY3" fmla="*/ 231710 h 231710"/>
            </a:gdLst>
            <a:ahLst/>
            <a:cxnLst>
              <a:cxn ang="0">
                <a:pos x="connsiteX0" y="connsiteY0"/>
              </a:cxn>
              <a:cxn ang="0">
                <a:pos x="connsiteX1" y="connsiteY1"/>
              </a:cxn>
              <a:cxn ang="0">
                <a:pos x="connsiteX2" y="connsiteY2"/>
              </a:cxn>
              <a:cxn ang="0">
                <a:pos x="connsiteX3" y="connsiteY3"/>
              </a:cxn>
            </a:cxnLst>
            <a:rect l="l" t="t" r="r" b="b"/>
            <a:pathLst>
              <a:path w="261796" h="231710">
                <a:moveTo>
                  <a:pt x="0" y="0"/>
                </a:moveTo>
                <a:lnTo>
                  <a:pt x="261796" y="0"/>
                </a:lnTo>
                <a:lnTo>
                  <a:pt x="261796" y="231710"/>
                </a:lnTo>
                <a:lnTo>
                  <a:pt x="0" y="231710"/>
                </a:lnTo>
                <a:close/>
              </a:path>
            </a:pathLst>
          </a:custGeom>
          <a:noFill/>
          <a:ln w="28575">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任意多边形: 形状 98">
            <a:extLst>
              <a:ext uri="{FF2B5EF4-FFF2-40B4-BE49-F238E27FC236}">
                <a16:creationId xmlns:a16="http://schemas.microsoft.com/office/drawing/2014/main" id="{0F141A90-9442-488B-822D-A73DBFB6706C}"/>
              </a:ext>
            </a:extLst>
          </p:cNvPr>
          <p:cNvSpPr/>
          <p:nvPr/>
        </p:nvSpPr>
        <p:spPr>
          <a:xfrm>
            <a:off x="3589240" y="1991494"/>
            <a:ext cx="200000" cy="231710"/>
          </a:xfrm>
          <a:custGeom>
            <a:avLst/>
            <a:gdLst>
              <a:gd name="connsiteX0" fmla="*/ 0 w 261796"/>
              <a:gd name="connsiteY0" fmla="*/ 0 h 231710"/>
              <a:gd name="connsiteX1" fmla="*/ 261796 w 261796"/>
              <a:gd name="connsiteY1" fmla="*/ 0 h 231710"/>
              <a:gd name="connsiteX2" fmla="*/ 261796 w 261796"/>
              <a:gd name="connsiteY2" fmla="*/ 231710 h 231710"/>
              <a:gd name="connsiteX3" fmla="*/ 0 w 261796"/>
              <a:gd name="connsiteY3" fmla="*/ 231710 h 231710"/>
            </a:gdLst>
            <a:ahLst/>
            <a:cxnLst>
              <a:cxn ang="0">
                <a:pos x="connsiteX0" y="connsiteY0"/>
              </a:cxn>
              <a:cxn ang="0">
                <a:pos x="connsiteX1" y="connsiteY1"/>
              </a:cxn>
              <a:cxn ang="0">
                <a:pos x="connsiteX2" y="connsiteY2"/>
              </a:cxn>
              <a:cxn ang="0">
                <a:pos x="connsiteX3" y="connsiteY3"/>
              </a:cxn>
            </a:cxnLst>
            <a:rect l="l" t="t" r="r" b="b"/>
            <a:pathLst>
              <a:path w="261796" h="231710">
                <a:moveTo>
                  <a:pt x="0" y="0"/>
                </a:moveTo>
                <a:lnTo>
                  <a:pt x="261796" y="0"/>
                </a:lnTo>
                <a:lnTo>
                  <a:pt x="261796" y="231710"/>
                </a:lnTo>
                <a:lnTo>
                  <a:pt x="0" y="231710"/>
                </a:lnTo>
                <a:close/>
              </a:path>
            </a:pathLst>
          </a:custGeom>
          <a:noFill/>
          <a:ln w="28575">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3" name="组合 112">
            <a:extLst>
              <a:ext uri="{FF2B5EF4-FFF2-40B4-BE49-F238E27FC236}">
                <a16:creationId xmlns:a16="http://schemas.microsoft.com/office/drawing/2014/main" id="{0E0865B0-C7D2-49EC-9E91-9EF224BADF2B}"/>
              </a:ext>
            </a:extLst>
          </p:cNvPr>
          <p:cNvGrpSpPr/>
          <p:nvPr/>
        </p:nvGrpSpPr>
        <p:grpSpPr>
          <a:xfrm>
            <a:off x="3394112" y="2249426"/>
            <a:ext cx="3581162" cy="2841425"/>
            <a:chOff x="3266677" y="2235023"/>
            <a:chExt cx="3581162" cy="2841425"/>
          </a:xfrm>
        </p:grpSpPr>
        <p:sp>
          <p:nvSpPr>
            <p:cNvPr id="91" name="矩形 90">
              <a:extLst>
                <a:ext uri="{FF2B5EF4-FFF2-40B4-BE49-F238E27FC236}">
                  <a16:creationId xmlns:a16="http://schemas.microsoft.com/office/drawing/2014/main" id="{B3B32E6C-1985-4587-AE41-096A50740EC7}"/>
                </a:ext>
              </a:extLst>
            </p:cNvPr>
            <p:cNvSpPr/>
            <p:nvPr/>
          </p:nvSpPr>
          <p:spPr>
            <a:xfrm>
              <a:off x="3266677" y="2657726"/>
              <a:ext cx="3581162" cy="2418722"/>
            </a:xfrm>
            <a:prstGeom prst="rect">
              <a:avLst/>
            </a:prstGeom>
            <a:blipFill dpi="0" rotWithShape="1">
              <a:blip r:embed="rId6">
                <a:alphaModFix amt="35000"/>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rcRec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3" name="直接连接符 102">
              <a:extLst>
                <a:ext uri="{FF2B5EF4-FFF2-40B4-BE49-F238E27FC236}">
                  <a16:creationId xmlns:a16="http://schemas.microsoft.com/office/drawing/2014/main" id="{F42AF12A-E677-426C-BB15-B8AE76407679}"/>
                </a:ext>
              </a:extLst>
            </p:cNvPr>
            <p:cNvCxnSpPr>
              <a:cxnSpLocks/>
            </p:cNvCxnSpPr>
            <p:nvPr/>
          </p:nvCxnSpPr>
          <p:spPr>
            <a:xfrm>
              <a:off x="6469092" y="2235023"/>
              <a:ext cx="0" cy="2544337"/>
            </a:xfrm>
            <a:prstGeom prst="line">
              <a:avLst/>
            </a:prstGeom>
            <a:ln w="1270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6" name="直接连接符 105">
              <a:extLst>
                <a:ext uri="{FF2B5EF4-FFF2-40B4-BE49-F238E27FC236}">
                  <a16:creationId xmlns:a16="http://schemas.microsoft.com/office/drawing/2014/main" id="{5FD8EC96-8D9D-42E8-969E-AB111F4AF9B9}"/>
                </a:ext>
              </a:extLst>
            </p:cNvPr>
            <p:cNvCxnSpPr>
              <a:cxnSpLocks/>
            </p:cNvCxnSpPr>
            <p:nvPr/>
          </p:nvCxnSpPr>
          <p:spPr>
            <a:xfrm>
              <a:off x="6011892" y="2235023"/>
              <a:ext cx="0" cy="2544337"/>
            </a:xfrm>
            <a:prstGeom prst="line">
              <a:avLst/>
            </a:prstGeom>
            <a:ln w="1270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7" name="直接连接符 106">
              <a:extLst>
                <a:ext uri="{FF2B5EF4-FFF2-40B4-BE49-F238E27FC236}">
                  <a16:creationId xmlns:a16="http://schemas.microsoft.com/office/drawing/2014/main" id="{B9380C74-F2EF-44A0-80E2-2CA0A950AC25}"/>
                </a:ext>
              </a:extLst>
            </p:cNvPr>
            <p:cNvCxnSpPr>
              <a:cxnSpLocks/>
            </p:cNvCxnSpPr>
            <p:nvPr/>
          </p:nvCxnSpPr>
          <p:spPr>
            <a:xfrm>
              <a:off x="5554692" y="2235023"/>
              <a:ext cx="0" cy="2544337"/>
            </a:xfrm>
            <a:prstGeom prst="line">
              <a:avLst/>
            </a:prstGeom>
            <a:ln w="1270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8" name="直接连接符 107">
              <a:extLst>
                <a:ext uri="{FF2B5EF4-FFF2-40B4-BE49-F238E27FC236}">
                  <a16:creationId xmlns:a16="http://schemas.microsoft.com/office/drawing/2014/main" id="{BC999318-C4BB-4665-B665-D4A48FD2D0B6}"/>
                </a:ext>
              </a:extLst>
            </p:cNvPr>
            <p:cNvCxnSpPr>
              <a:cxnSpLocks/>
            </p:cNvCxnSpPr>
            <p:nvPr/>
          </p:nvCxnSpPr>
          <p:spPr>
            <a:xfrm>
              <a:off x="5097492" y="2235023"/>
              <a:ext cx="0" cy="2544337"/>
            </a:xfrm>
            <a:prstGeom prst="line">
              <a:avLst/>
            </a:prstGeom>
            <a:ln w="1270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9" name="直接连接符 108">
              <a:extLst>
                <a:ext uri="{FF2B5EF4-FFF2-40B4-BE49-F238E27FC236}">
                  <a16:creationId xmlns:a16="http://schemas.microsoft.com/office/drawing/2014/main" id="{B06612CC-5F06-4327-A3A7-FC5C0DFB19A2}"/>
                </a:ext>
              </a:extLst>
            </p:cNvPr>
            <p:cNvCxnSpPr>
              <a:cxnSpLocks/>
            </p:cNvCxnSpPr>
            <p:nvPr/>
          </p:nvCxnSpPr>
          <p:spPr>
            <a:xfrm>
              <a:off x="4640292" y="2235023"/>
              <a:ext cx="0" cy="2544337"/>
            </a:xfrm>
            <a:prstGeom prst="line">
              <a:avLst/>
            </a:prstGeom>
            <a:ln w="1270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0" name="直接连接符 109">
              <a:extLst>
                <a:ext uri="{FF2B5EF4-FFF2-40B4-BE49-F238E27FC236}">
                  <a16:creationId xmlns:a16="http://schemas.microsoft.com/office/drawing/2014/main" id="{D85903AA-2531-49B3-B697-027E3CC53019}"/>
                </a:ext>
              </a:extLst>
            </p:cNvPr>
            <p:cNvCxnSpPr>
              <a:cxnSpLocks/>
            </p:cNvCxnSpPr>
            <p:nvPr/>
          </p:nvCxnSpPr>
          <p:spPr>
            <a:xfrm>
              <a:off x="4183092" y="2235023"/>
              <a:ext cx="0" cy="2544337"/>
            </a:xfrm>
            <a:prstGeom prst="line">
              <a:avLst/>
            </a:prstGeom>
            <a:ln w="1270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1" name="直接连接符 110">
              <a:extLst>
                <a:ext uri="{FF2B5EF4-FFF2-40B4-BE49-F238E27FC236}">
                  <a16:creationId xmlns:a16="http://schemas.microsoft.com/office/drawing/2014/main" id="{084CE778-0D4D-44F9-9CA4-058D6CB110EA}"/>
                </a:ext>
              </a:extLst>
            </p:cNvPr>
            <p:cNvCxnSpPr>
              <a:cxnSpLocks/>
            </p:cNvCxnSpPr>
            <p:nvPr/>
          </p:nvCxnSpPr>
          <p:spPr>
            <a:xfrm>
              <a:off x="3725892" y="2235023"/>
              <a:ext cx="0" cy="2544337"/>
            </a:xfrm>
            <a:prstGeom prst="line">
              <a:avLst/>
            </a:prstGeom>
            <a:ln w="1270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grpSp>
      <p:cxnSp>
        <p:nvCxnSpPr>
          <p:cNvPr id="114" name="直接连接符 113">
            <a:extLst>
              <a:ext uri="{FF2B5EF4-FFF2-40B4-BE49-F238E27FC236}">
                <a16:creationId xmlns:a16="http://schemas.microsoft.com/office/drawing/2014/main" id="{99DCCDF1-3370-486A-9569-F074CCB4DAF6}"/>
              </a:ext>
            </a:extLst>
          </p:cNvPr>
          <p:cNvCxnSpPr>
            <a:cxnSpLocks/>
          </p:cNvCxnSpPr>
          <p:nvPr/>
        </p:nvCxnSpPr>
        <p:spPr>
          <a:xfrm>
            <a:off x="3689240" y="2223204"/>
            <a:ext cx="0" cy="2544337"/>
          </a:xfrm>
          <a:prstGeom prst="line">
            <a:avLst/>
          </a:prstGeom>
          <a:ln w="28575">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5" name="直接连接符 114">
            <a:extLst>
              <a:ext uri="{FF2B5EF4-FFF2-40B4-BE49-F238E27FC236}">
                <a16:creationId xmlns:a16="http://schemas.microsoft.com/office/drawing/2014/main" id="{4FFCC21A-4285-440C-A324-ED4FF4993AC1}"/>
              </a:ext>
            </a:extLst>
          </p:cNvPr>
          <p:cNvCxnSpPr>
            <a:cxnSpLocks/>
          </p:cNvCxnSpPr>
          <p:nvPr/>
        </p:nvCxnSpPr>
        <p:spPr>
          <a:xfrm rot="16200000">
            <a:off x="5072297" y="830525"/>
            <a:ext cx="0" cy="2544337"/>
          </a:xfrm>
          <a:prstGeom prst="line">
            <a:avLst/>
          </a:prstGeom>
          <a:ln w="28575">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116" name="组合 115">
            <a:extLst>
              <a:ext uri="{FF2B5EF4-FFF2-40B4-BE49-F238E27FC236}">
                <a16:creationId xmlns:a16="http://schemas.microsoft.com/office/drawing/2014/main" id="{12569592-D227-401B-B598-8E4F1BE25E41}"/>
              </a:ext>
            </a:extLst>
          </p:cNvPr>
          <p:cNvGrpSpPr/>
          <p:nvPr/>
        </p:nvGrpSpPr>
        <p:grpSpPr>
          <a:xfrm flipH="1">
            <a:off x="474890" y="2245531"/>
            <a:ext cx="2743200" cy="2544337"/>
            <a:chOff x="3725892" y="2235023"/>
            <a:chExt cx="2743200" cy="2544337"/>
          </a:xfrm>
        </p:grpSpPr>
        <p:cxnSp>
          <p:nvCxnSpPr>
            <p:cNvPr id="118" name="直接连接符 117">
              <a:extLst>
                <a:ext uri="{FF2B5EF4-FFF2-40B4-BE49-F238E27FC236}">
                  <a16:creationId xmlns:a16="http://schemas.microsoft.com/office/drawing/2014/main" id="{C3046187-E30E-4F57-BD30-C3E6BC4E939E}"/>
                </a:ext>
              </a:extLst>
            </p:cNvPr>
            <p:cNvCxnSpPr>
              <a:cxnSpLocks/>
            </p:cNvCxnSpPr>
            <p:nvPr/>
          </p:nvCxnSpPr>
          <p:spPr>
            <a:xfrm>
              <a:off x="6469092" y="2235023"/>
              <a:ext cx="0" cy="2544337"/>
            </a:xfrm>
            <a:prstGeom prst="line">
              <a:avLst/>
            </a:prstGeom>
            <a:ln w="1270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9" name="直接连接符 118">
              <a:extLst>
                <a:ext uri="{FF2B5EF4-FFF2-40B4-BE49-F238E27FC236}">
                  <a16:creationId xmlns:a16="http://schemas.microsoft.com/office/drawing/2014/main" id="{0E7DF75A-57DD-485A-A7ED-6A4F2F28FF61}"/>
                </a:ext>
              </a:extLst>
            </p:cNvPr>
            <p:cNvCxnSpPr>
              <a:cxnSpLocks/>
            </p:cNvCxnSpPr>
            <p:nvPr/>
          </p:nvCxnSpPr>
          <p:spPr>
            <a:xfrm>
              <a:off x="6011892" y="2235023"/>
              <a:ext cx="0" cy="2544337"/>
            </a:xfrm>
            <a:prstGeom prst="line">
              <a:avLst/>
            </a:prstGeom>
            <a:ln w="1270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20" name="直接连接符 119">
              <a:extLst>
                <a:ext uri="{FF2B5EF4-FFF2-40B4-BE49-F238E27FC236}">
                  <a16:creationId xmlns:a16="http://schemas.microsoft.com/office/drawing/2014/main" id="{4874C7FA-BADC-4C57-9C38-8E2215ADABB9}"/>
                </a:ext>
              </a:extLst>
            </p:cNvPr>
            <p:cNvCxnSpPr>
              <a:cxnSpLocks/>
            </p:cNvCxnSpPr>
            <p:nvPr/>
          </p:nvCxnSpPr>
          <p:spPr>
            <a:xfrm>
              <a:off x="5554692" y="2235023"/>
              <a:ext cx="0" cy="2544337"/>
            </a:xfrm>
            <a:prstGeom prst="line">
              <a:avLst/>
            </a:prstGeom>
            <a:ln w="1270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21" name="直接连接符 120">
              <a:extLst>
                <a:ext uri="{FF2B5EF4-FFF2-40B4-BE49-F238E27FC236}">
                  <a16:creationId xmlns:a16="http://schemas.microsoft.com/office/drawing/2014/main" id="{FBC78040-DDC2-4195-8EAC-275ED37DA637}"/>
                </a:ext>
              </a:extLst>
            </p:cNvPr>
            <p:cNvCxnSpPr>
              <a:cxnSpLocks/>
            </p:cNvCxnSpPr>
            <p:nvPr/>
          </p:nvCxnSpPr>
          <p:spPr>
            <a:xfrm>
              <a:off x="5097492" y="2235023"/>
              <a:ext cx="0" cy="2544337"/>
            </a:xfrm>
            <a:prstGeom prst="line">
              <a:avLst/>
            </a:prstGeom>
            <a:ln w="1270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22" name="直接连接符 121">
              <a:extLst>
                <a:ext uri="{FF2B5EF4-FFF2-40B4-BE49-F238E27FC236}">
                  <a16:creationId xmlns:a16="http://schemas.microsoft.com/office/drawing/2014/main" id="{A4B00A6C-D83D-4A02-B556-F4D063FF17D9}"/>
                </a:ext>
              </a:extLst>
            </p:cNvPr>
            <p:cNvCxnSpPr>
              <a:cxnSpLocks/>
            </p:cNvCxnSpPr>
            <p:nvPr/>
          </p:nvCxnSpPr>
          <p:spPr>
            <a:xfrm>
              <a:off x="4640292" y="2235023"/>
              <a:ext cx="0" cy="2544337"/>
            </a:xfrm>
            <a:prstGeom prst="line">
              <a:avLst/>
            </a:prstGeom>
            <a:ln w="1270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23" name="直接连接符 122">
              <a:extLst>
                <a:ext uri="{FF2B5EF4-FFF2-40B4-BE49-F238E27FC236}">
                  <a16:creationId xmlns:a16="http://schemas.microsoft.com/office/drawing/2014/main" id="{37062270-AFF2-4D76-AFD5-C038E4FA39A0}"/>
                </a:ext>
              </a:extLst>
            </p:cNvPr>
            <p:cNvCxnSpPr>
              <a:cxnSpLocks/>
            </p:cNvCxnSpPr>
            <p:nvPr/>
          </p:nvCxnSpPr>
          <p:spPr>
            <a:xfrm>
              <a:off x="4183092" y="2235023"/>
              <a:ext cx="0" cy="2544337"/>
            </a:xfrm>
            <a:prstGeom prst="line">
              <a:avLst/>
            </a:prstGeom>
            <a:ln w="1270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24" name="直接连接符 123">
              <a:extLst>
                <a:ext uri="{FF2B5EF4-FFF2-40B4-BE49-F238E27FC236}">
                  <a16:creationId xmlns:a16="http://schemas.microsoft.com/office/drawing/2014/main" id="{1EA611AF-4E54-4C63-A887-DBFCDB274006}"/>
                </a:ext>
              </a:extLst>
            </p:cNvPr>
            <p:cNvCxnSpPr>
              <a:cxnSpLocks/>
            </p:cNvCxnSpPr>
            <p:nvPr/>
          </p:nvCxnSpPr>
          <p:spPr>
            <a:xfrm>
              <a:off x="3725892" y="2235023"/>
              <a:ext cx="0" cy="2544337"/>
            </a:xfrm>
            <a:prstGeom prst="line">
              <a:avLst/>
            </a:prstGeom>
            <a:ln w="1270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grpSp>
      <p:cxnSp>
        <p:nvCxnSpPr>
          <p:cNvPr id="125" name="直接连接符 124">
            <a:extLst>
              <a:ext uri="{FF2B5EF4-FFF2-40B4-BE49-F238E27FC236}">
                <a16:creationId xmlns:a16="http://schemas.microsoft.com/office/drawing/2014/main" id="{08369625-6C33-4928-9092-B23051771226}"/>
              </a:ext>
            </a:extLst>
          </p:cNvPr>
          <p:cNvCxnSpPr>
            <a:cxnSpLocks/>
          </p:cNvCxnSpPr>
          <p:nvPr/>
        </p:nvCxnSpPr>
        <p:spPr>
          <a:xfrm>
            <a:off x="3359040" y="2210504"/>
            <a:ext cx="0" cy="2544337"/>
          </a:xfrm>
          <a:prstGeom prst="line">
            <a:avLst/>
          </a:prstGeom>
          <a:ln w="28575">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26" name="直接连接符 125">
            <a:extLst>
              <a:ext uri="{FF2B5EF4-FFF2-40B4-BE49-F238E27FC236}">
                <a16:creationId xmlns:a16="http://schemas.microsoft.com/office/drawing/2014/main" id="{B9B3AC26-72EF-4FAE-B6ED-F2E82A8679B1}"/>
              </a:ext>
            </a:extLst>
          </p:cNvPr>
          <p:cNvCxnSpPr>
            <a:cxnSpLocks/>
          </p:cNvCxnSpPr>
          <p:nvPr/>
        </p:nvCxnSpPr>
        <p:spPr>
          <a:xfrm rot="16200000">
            <a:off x="2012647" y="828788"/>
            <a:ext cx="0" cy="2544337"/>
          </a:xfrm>
          <a:prstGeom prst="line">
            <a:avLst/>
          </a:prstGeom>
          <a:ln w="28575">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6" name="文本框 5">
            <a:extLst>
              <a:ext uri="{FF2B5EF4-FFF2-40B4-BE49-F238E27FC236}">
                <a16:creationId xmlns:a16="http://schemas.microsoft.com/office/drawing/2014/main" id="{DA6E0A60-02FF-41E0-A298-4A25F541660C}"/>
              </a:ext>
            </a:extLst>
          </p:cNvPr>
          <p:cNvSpPr txBox="1"/>
          <p:nvPr/>
        </p:nvSpPr>
        <p:spPr>
          <a:xfrm rot="3067139">
            <a:off x="7549267" y="6304789"/>
            <a:ext cx="1371600" cy="461665"/>
          </a:xfrm>
          <a:prstGeom prst="rect">
            <a:avLst/>
          </a:prstGeom>
          <a:noFill/>
        </p:spPr>
        <p:txBody>
          <a:bodyPr wrap="square" rtlCol="0">
            <a:spAutoFit/>
          </a:bodyPr>
          <a:lstStyle/>
          <a:p>
            <a:r>
              <a:rPr lang="en-US" altLang="zh-CN" sz="2400" b="1" dirty="0">
                <a:solidFill>
                  <a:srgbClr val="00FEFE"/>
                </a:solidFill>
              </a:rPr>
              <a:t>59502</a:t>
            </a:r>
            <a:endParaRPr lang="zh-CN" altLang="en-US" sz="2400" b="1" dirty="0">
              <a:solidFill>
                <a:srgbClr val="00FEFE"/>
              </a:solidFill>
            </a:endParaRPr>
          </a:p>
        </p:txBody>
      </p:sp>
      <p:sp>
        <p:nvSpPr>
          <p:cNvPr id="128" name="文本框 127">
            <a:extLst>
              <a:ext uri="{FF2B5EF4-FFF2-40B4-BE49-F238E27FC236}">
                <a16:creationId xmlns:a16="http://schemas.microsoft.com/office/drawing/2014/main" id="{EED8C238-996A-48C5-A327-1CAC700E16CA}"/>
              </a:ext>
            </a:extLst>
          </p:cNvPr>
          <p:cNvSpPr txBox="1"/>
          <p:nvPr/>
        </p:nvSpPr>
        <p:spPr>
          <a:xfrm rot="3067139">
            <a:off x="8895467" y="6304789"/>
            <a:ext cx="1371600" cy="461665"/>
          </a:xfrm>
          <a:prstGeom prst="rect">
            <a:avLst/>
          </a:prstGeom>
          <a:noFill/>
        </p:spPr>
        <p:txBody>
          <a:bodyPr wrap="square" rtlCol="0">
            <a:spAutoFit/>
          </a:bodyPr>
          <a:lstStyle/>
          <a:p>
            <a:r>
              <a:rPr lang="en-US" altLang="zh-CN" sz="2400" b="1" dirty="0">
                <a:solidFill>
                  <a:srgbClr val="00FEFE"/>
                </a:solidFill>
              </a:rPr>
              <a:t>59317</a:t>
            </a:r>
            <a:endParaRPr lang="zh-CN" altLang="en-US" sz="2400" b="1" dirty="0">
              <a:solidFill>
                <a:srgbClr val="00FEFE"/>
              </a:solidFill>
            </a:endParaRPr>
          </a:p>
        </p:txBody>
      </p:sp>
      <p:sp>
        <p:nvSpPr>
          <p:cNvPr id="129" name="文本框 128">
            <a:extLst>
              <a:ext uri="{FF2B5EF4-FFF2-40B4-BE49-F238E27FC236}">
                <a16:creationId xmlns:a16="http://schemas.microsoft.com/office/drawing/2014/main" id="{A134C7A7-4E66-47AB-9AF3-2F12BD68EB0B}"/>
              </a:ext>
            </a:extLst>
          </p:cNvPr>
          <p:cNvSpPr txBox="1"/>
          <p:nvPr/>
        </p:nvSpPr>
        <p:spPr>
          <a:xfrm rot="3067139">
            <a:off x="9568567" y="6304789"/>
            <a:ext cx="1371600" cy="461665"/>
          </a:xfrm>
          <a:prstGeom prst="rect">
            <a:avLst/>
          </a:prstGeom>
          <a:noFill/>
        </p:spPr>
        <p:txBody>
          <a:bodyPr wrap="square" rtlCol="0">
            <a:spAutoFit/>
          </a:bodyPr>
          <a:lstStyle/>
          <a:p>
            <a:r>
              <a:rPr lang="en-US" altLang="zh-CN" sz="2400" b="1" dirty="0">
                <a:solidFill>
                  <a:srgbClr val="00FEFE"/>
                </a:solidFill>
              </a:rPr>
              <a:t>59297</a:t>
            </a:r>
            <a:endParaRPr lang="zh-CN" altLang="en-US" sz="2400" b="1" dirty="0">
              <a:solidFill>
                <a:srgbClr val="00FEFE"/>
              </a:solidFill>
            </a:endParaRPr>
          </a:p>
        </p:txBody>
      </p:sp>
      <p:sp>
        <p:nvSpPr>
          <p:cNvPr id="130" name="文本框 129">
            <a:extLst>
              <a:ext uri="{FF2B5EF4-FFF2-40B4-BE49-F238E27FC236}">
                <a16:creationId xmlns:a16="http://schemas.microsoft.com/office/drawing/2014/main" id="{4C138BB9-F58A-44D9-83C6-A6BE774A8F0D}"/>
              </a:ext>
            </a:extLst>
          </p:cNvPr>
          <p:cNvSpPr txBox="1"/>
          <p:nvPr/>
        </p:nvSpPr>
        <p:spPr>
          <a:xfrm rot="3067139">
            <a:off x="10241667" y="6304789"/>
            <a:ext cx="1371600" cy="461665"/>
          </a:xfrm>
          <a:prstGeom prst="rect">
            <a:avLst/>
          </a:prstGeom>
          <a:noFill/>
        </p:spPr>
        <p:txBody>
          <a:bodyPr wrap="square" rtlCol="0">
            <a:spAutoFit/>
          </a:bodyPr>
          <a:lstStyle/>
          <a:p>
            <a:r>
              <a:rPr lang="en-US" altLang="zh-CN" sz="2400" b="1" dirty="0">
                <a:solidFill>
                  <a:srgbClr val="00FEFE"/>
                </a:solidFill>
              </a:rPr>
              <a:t>59749</a:t>
            </a:r>
            <a:endParaRPr lang="zh-CN" altLang="en-US" sz="2400" b="1" dirty="0">
              <a:solidFill>
                <a:srgbClr val="00FEFE"/>
              </a:solidFill>
            </a:endParaRPr>
          </a:p>
        </p:txBody>
      </p:sp>
      <p:sp>
        <p:nvSpPr>
          <p:cNvPr id="131" name="文本框 130">
            <a:extLst>
              <a:ext uri="{FF2B5EF4-FFF2-40B4-BE49-F238E27FC236}">
                <a16:creationId xmlns:a16="http://schemas.microsoft.com/office/drawing/2014/main" id="{2A9A196A-F9A8-4AB7-9CAB-37E2B081B3E3}"/>
              </a:ext>
            </a:extLst>
          </p:cNvPr>
          <p:cNvSpPr txBox="1"/>
          <p:nvPr/>
        </p:nvSpPr>
        <p:spPr>
          <a:xfrm rot="3067139">
            <a:off x="10914767" y="6304789"/>
            <a:ext cx="1371600" cy="461665"/>
          </a:xfrm>
          <a:prstGeom prst="rect">
            <a:avLst/>
          </a:prstGeom>
          <a:noFill/>
        </p:spPr>
        <p:txBody>
          <a:bodyPr wrap="square" rtlCol="0">
            <a:spAutoFit/>
          </a:bodyPr>
          <a:lstStyle/>
          <a:p>
            <a:r>
              <a:rPr lang="en-US" altLang="zh-CN" sz="2400" b="1" dirty="0">
                <a:solidFill>
                  <a:srgbClr val="00FEFE"/>
                </a:solidFill>
              </a:rPr>
              <a:t>59493</a:t>
            </a:r>
            <a:endParaRPr lang="zh-CN" altLang="en-US" sz="2400" b="1" dirty="0">
              <a:solidFill>
                <a:srgbClr val="00FEFE"/>
              </a:solidFill>
            </a:endParaRPr>
          </a:p>
        </p:txBody>
      </p:sp>
      <p:sp>
        <p:nvSpPr>
          <p:cNvPr id="132" name="文本框 131">
            <a:extLst>
              <a:ext uri="{FF2B5EF4-FFF2-40B4-BE49-F238E27FC236}">
                <a16:creationId xmlns:a16="http://schemas.microsoft.com/office/drawing/2014/main" id="{B2D95FAC-1B7C-46A3-BF98-79AD4E849556}"/>
              </a:ext>
            </a:extLst>
          </p:cNvPr>
          <p:cNvSpPr txBox="1"/>
          <p:nvPr/>
        </p:nvSpPr>
        <p:spPr>
          <a:xfrm rot="3067139">
            <a:off x="8222367" y="6304789"/>
            <a:ext cx="1371600" cy="461665"/>
          </a:xfrm>
          <a:prstGeom prst="rect">
            <a:avLst/>
          </a:prstGeom>
          <a:noFill/>
        </p:spPr>
        <p:txBody>
          <a:bodyPr wrap="square" rtlCol="0">
            <a:spAutoFit/>
          </a:bodyPr>
          <a:lstStyle/>
          <a:p>
            <a:r>
              <a:rPr lang="en-US" altLang="zh-CN" sz="2400" b="1" dirty="0">
                <a:solidFill>
                  <a:srgbClr val="00FEFE"/>
                </a:solidFill>
              </a:rPr>
              <a:t>59501</a:t>
            </a:r>
            <a:endParaRPr lang="zh-CN" altLang="en-US" sz="2400" b="1" dirty="0">
              <a:solidFill>
                <a:srgbClr val="00FEFE"/>
              </a:solidFill>
            </a:endParaRPr>
          </a:p>
        </p:txBody>
      </p:sp>
      <p:sp>
        <p:nvSpPr>
          <p:cNvPr id="133" name="矩形 132">
            <a:extLst>
              <a:ext uri="{FF2B5EF4-FFF2-40B4-BE49-F238E27FC236}">
                <a16:creationId xmlns:a16="http://schemas.microsoft.com/office/drawing/2014/main" id="{CCCDC1C2-A5E5-47E1-AF26-17127D555A6A}"/>
              </a:ext>
            </a:extLst>
          </p:cNvPr>
          <p:cNvSpPr/>
          <p:nvPr/>
        </p:nvSpPr>
        <p:spPr>
          <a:xfrm>
            <a:off x="17135" y="2210504"/>
            <a:ext cx="3581162" cy="2878483"/>
          </a:xfrm>
          <a:prstGeom prst="rect">
            <a:avLst/>
          </a:prstGeom>
          <a:blipFill dpi="0" rotWithShape="1">
            <a:blip r:embed="rId8">
              <a:alphaModFix amt="35000"/>
              <a:extLst>
                <a:ext uri="{BEBA8EAE-BF5A-486C-A8C5-ECC9F3942E4B}">
                  <a14:imgProps xmlns:a14="http://schemas.microsoft.com/office/drawing/2010/main">
                    <a14:imgLayer r:embed="rId9">
                      <a14:imgEffect>
                        <a14:backgroundRemoval t="10000" b="90000" l="10000" r="90000"/>
                      </a14:imgEffect>
                    </a14:imgLayer>
                  </a14:imgProps>
                </a:ext>
                <a:ext uri="{28A0092B-C50C-407E-A947-70E740481C1C}">
                  <a14:useLocalDpi xmlns:a14="http://schemas.microsoft.com/office/drawing/2010/main" val="0"/>
                </a:ext>
              </a:extLst>
            </a:blip>
            <a:srcRec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组合 7">
            <a:extLst>
              <a:ext uri="{FF2B5EF4-FFF2-40B4-BE49-F238E27FC236}">
                <a16:creationId xmlns:a16="http://schemas.microsoft.com/office/drawing/2014/main" id="{6F8E6A51-E890-40BB-836B-4C0633AB3E7F}"/>
              </a:ext>
            </a:extLst>
          </p:cNvPr>
          <p:cNvGrpSpPr/>
          <p:nvPr/>
        </p:nvGrpSpPr>
        <p:grpSpPr>
          <a:xfrm>
            <a:off x="236652" y="4804599"/>
            <a:ext cx="3289088" cy="461665"/>
            <a:chOff x="223952" y="4433345"/>
            <a:chExt cx="3107326" cy="461665"/>
          </a:xfrm>
        </p:grpSpPr>
        <p:sp>
          <p:nvSpPr>
            <p:cNvPr id="141" name="文本框 140">
              <a:extLst>
                <a:ext uri="{FF2B5EF4-FFF2-40B4-BE49-F238E27FC236}">
                  <a16:creationId xmlns:a16="http://schemas.microsoft.com/office/drawing/2014/main" id="{0028A29D-AD3A-42AE-9859-14A720B0520A}"/>
                </a:ext>
              </a:extLst>
            </p:cNvPr>
            <p:cNvSpPr txBox="1"/>
            <p:nvPr/>
          </p:nvSpPr>
          <p:spPr>
            <a:xfrm>
              <a:off x="223952" y="4433345"/>
              <a:ext cx="516526" cy="461665"/>
            </a:xfrm>
            <a:prstGeom prst="rect">
              <a:avLst/>
            </a:prstGeom>
            <a:noFill/>
          </p:spPr>
          <p:txBody>
            <a:bodyPr wrap="square" rtlCol="0">
              <a:spAutoFit/>
            </a:bodyPr>
            <a:lstStyle/>
            <a:p>
              <a:r>
                <a:rPr lang="zh-CN" altLang="en-US" sz="2400" b="1" dirty="0">
                  <a:solidFill>
                    <a:srgbClr val="00FEFE"/>
                  </a:solidFill>
                </a:rPr>
                <a:t>一</a:t>
              </a:r>
            </a:p>
          </p:txBody>
        </p:sp>
        <p:sp>
          <p:nvSpPr>
            <p:cNvPr id="142" name="文本框 141">
              <a:extLst>
                <a:ext uri="{FF2B5EF4-FFF2-40B4-BE49-F238E27FC236}">
                  <a16:creationId xmlns:a16="http://schemas.microsoft.com/office/drawing/2014/main" id="{FCCE1116-70A2-4A1E-9474-EC4B2E7CC846}"/>
                </a:ext>
              </a:extLst>
            </p:cNvPr>
            <p:cNvSpPr txBox="1"/>
            <p:nvPr/>
          </p:nvSpPr>
          <p:spPr>
            <a:xfrm>
              <a:off x="655752" y="4433345"/>
              <a:ext cx="516526" cy="461665"/>
            </a:xfrm>
            <a:prstGeom prst="rect">
              <a:avLst/>
            </a:prstGeom>
            <a:noFill/>
          </p:spPr>
          <p:txBody>
            <a:bodyPr wrap="square" rtlCol="0">
              <a:spAutoFit/>
            </a:bodyPr>
            <a:lstStyle/>
            <a:p>
              <a:r>
                <a:rPr lang="zh-CN" altLang="en-US" sz="2400" b="1" dirty="0">
                  <a:solidFill>
                    <a:srgbClr val="00FEFE"/>
                  </a:solidFill>
                </a:rPr>
                <a:t>二</a:t>
              </a:r>
            </a:p>
          </p:txBody>
        </p:sp>
        <p:sp>
          <p:nvSpPr>
            <p:cNvPr id="143" name="文本框 142">
              <a:extLst>
                <a:ext uri="{FF2B5EF4-FFF2-40B4-BE49-F238E27FC236}">
                  <a16:creationId xmlns:a16="http://schemas.microsoft.com/office/drawing/2014/main" id="{6DB032A2-55FD-43A1-99C3-4ACD241CA783}"/>
                </a:ext>
              </a:extLst>
            </p:cNvPr>
            <p:cNvSpPr txBox="1"/>
            <p:nvPr/>
          </p:nvSpPr>
          <p:spPr>
            <a:xfrm>
              <a:off x="1087552" y="4433345"/>
              <a:ext cx="516526" cy="461665"/>
            </a:xfrm>
            <a:prstGeom prst="rect">
              <a:avLst/>
            </a:prstGeom>
            <a:noFill/>
          </p:spPr>
          <p:txBody>
            <a:bodyPr wrap="square" rtlCol="0">
              <a:spAutoFit/>
            </a:bodyPr>
            <a:lstStyle/>
            <a:p>
              <a:r>
                <a:rPr lang="zh-CN" altLang="en-US" sz="2400" b="1" dirty="0">
                  <a:solidFill>
                    <a:srgbClr val="00FEFE"/>
                  </a:solidFill>
                </a:rPr>
                <a:t>三</a:t>
              </a:r>
            </a:p>
          </p:txBody>
        </p:sp>
        <p:sp>
          <p:nvSpPr>
            <p:cNvPr id="144" name="文本框 143">
              <a:extLst>
                <a:ext uri="{FF2B5EF4-FFF2-40B4-BE49-F238E27FC236}">
                  <a16:creationId xmlns:a16="http://schemas.microsoft.com/office/drawing/2014/main" id="{FD5855DB-05E6-4A07-96E1-3FD50BBC6E47}"/>
                </a:ext>
              </a:extLst>
            </p:cNvPr>
            <p:cNvSpPr txBox="1"/>
            <p:nvPr/>
          </p:nvSpPr>
          <p:spPr>
            <a:xfrm>
              <a:off x="1519352" y="4433345"/>
              <a:ext cx="516526" cy="461665"/>
            </a:xfrm>
            <a:prstGeom prst="rect">
              <a:avLst/>
            </a:prstGeom>
            <a:noFill/>
          </p:spPr>
          <p:txBody>
            <a:bodyPr wrap="square" rtlCol="0">
              <a:spAutoFit/>
            </a:bodyPr>
            <a:lstStyle/>
            <a:p>
              <a:r>
                <a:rPr lang="zh-CN" altLang="en-US" sz="2400" b="1" dirty="0">
                  <a:solidFill>
                    <a:srgbClr val="00FEFE"/>
                  </a:solidFill>
                </a:rPr>
                <a:t>四</a:t>
              </a:r>
            </a:p>
          </p:txBody>
        </p:sp>
        <p:sp>
          <p:nvSpPr>
            <p:cNvPr id="145" name="文本框 144">
              <a:extLst>
                <a:ext uri="{FF2B5EF4-FFF2-40B4-BE49-F238E27FC236}">
                  <a16:creationId xmlns:a16="http://schemas.microsoft.com/office/drawing/2014/main" id="{6E6F571A-0706-4A5D-B28C-A7A52540B15B}"/>
                </a:ext>
              </a:extLst>
            </p:cNvPr>
            <p:cNvSpPr txBox="1"/>
            <p:nvPr/>
          </p:nvSpPr>
          <p:spPr>
            <a:xfrm>
              <a:off x="1951152" y="4433345"/>
              <a:ext cx="516526" cy="461665"/>
            </a:xfrm>
            <a:prstGeom prst="rect">
              <a:avLst/>
            </a:prstGeom>
            <a:noFill/>
          </p:spPr>
          <p:txBody>
            <a:bodyPr wrap="square" rtlCol="0">
              <a:spAutoFit/>
            </a:bodyPr>
            <a:lstStyle/>
            <a:p>
              <a:r>
                <a:rPr lang="zh-CN" altLang="en-US" sz="2400" b="1" dirty="0">
                  <a:solidFill>
                    <a:srgbClr val="00FEFE"/>
                  </a:solidFill>
                </a:rPr>
                <a:t>五</a:t>
              </a:r>
            </a:p>
          </p:txBody>
        </p:sp>
        <p:sp>
          <p:nvSpPr>
            <p:cNvPr id="146" name="文本框 145">
              <a:extLst>
                <a:ext uri="{FF2B5EF4-FFF2-40B4-BE49-F238E27FC236}">
                  <a16:creationId xmlns:a16="http://schemas.microsoft.com/office/drawing/2014/main" id="{5207DC78-97E1-4293-8774-FCE6892EB7B3}"/>
                </a:ext>
              </a:extLst>
            </p:cNvPr>
            <p:cNvSpPr txBox="1"/>
            <p:nvPr/>
          </p:nvSpPr>
          <p:spPr>
            <a:xfrm>
              <a:off x="2382952" y="4433345"/>
              <a:ext cx="516526" cy="461665"/>
            </a:xfrm>
            <a:prstGeom prst="rect">
              <a:avLst/>
            </a:prstGeom>
            <a:noFill/>
          </p:spPr>
          <p:txBody>
            <a:bodyPr wrap="square" rtlCol="0">
              <a:spAutoFit/>
            </a:bodyPr>
            <a:lstStyle/>
            <a:p>
              <a:r>
                <a:rPr lang="zh-CN" altLang="en-US" sz="2400" b="1" dirty="0">
                  <a:solidFill>
                    <a:srgbClr val="00FEFE"/>
                  </a:solidFill>
                </a:rPr>
                <a:t>六</a:t>
              </a:r>
            </a:p>
          </p:txBody>
        </p:sp>
        <p:sp>
          <p:nvSpPr>
            <p:cNvPr id="147" name="文本框 146">
              <a:extLst>
                <a:ext uri="{FF2B5EF4-FFF2-40B4-BE49-F238E27FC236}">
                  <a16:creationId xmlns:a16="http://schemas.microsoft.com/office/drawing/2014/main" id="{CAC1127F-7B28-44EF-BA02-37F5535212FC}"/>
                </a:ext>
              </a:extLst>
            </p:cNvPr>
            <p:cNvSpPr txBox="1"/>
            <p:nvPr/>
          </p:nvSpPr>
          <p:spPr>
            <a:xfrm>
              <a:off x="2814752" y="4433345"/>
              <a:ext cx="516526" cy="461665"/>
            </a:xfrm>
            <a:prstGeom prst="rect">
              <a:avLst/>
            </a:prstGeom>
            <a:noFill/>
          </p:spPr>
          <p:txBody>
            <a:bodyPr wrap="square" rtlCol="0">
              <a:spAutoFit/>
            </a:bodyPr>
            <a:lstStyle/>
            <a:p>
              <a:r>
                <a:rPr lang="zh-CN" altLang="en-US" sz="2400" b="1" dirty="0">
                  <a:solidFill>
                    <a:srgbClr val="00FEFE"/>
                  </a:solidFill>
                </a:rPr>
                <a:t>日</a:t>
              </a:r>
            </a:p>
          </p:txBody>
        </p:sp>
      </p:grpSp>
      <p:grpSp>
        <p:nvGrpSpPr>
          <p:cNvPr id="148" name="组合 147">
            <a:extLst>
              <a:ext uri="{FF2B5EF4-FFF2-40B4-BE49-F238E27FC236}">
                <a16:creationId xmlns:a16="http://schemas.microsoft.com/office/drawing/2014/main" id="{7E22F05C-B529-4BFF-BD87-B7F0008E6B27}"/>
              </a:ext>
            </a:extLst>
          </p:cNvPr>
          <p:cNvGrpSpPr/>
          <p:nvPr/>
        </p:nvGrpSpPr>
        <p:grpSpPr>
          <a:xfrm>
            <a:off x="3613831" y="4804599"/>
            <a:ext cx="3289088" cy="461665"/>
            <a:chOff x="223952" y="4433345"/>
            <a:chExt cx="3107326" cy="461665"/>
          </a:xfrm>
        </p:grpSpPr>
        <p:sp>
          <p:nvSpPr>
            <p:cNvPr id="149" name="文本框 148">
              <a:extLst>
                <a:ext uri="{FF2B5EF4-FFF2-40B4-BE49-F238E27FC236}">
                  <a16:creationId xmlns:a16="http://schemas.microsoft.com/office/drawing/2014/main" id="{4C948F4A-5F45-49EE-B574-FB353F4B87FF}"/>
                </a:ext>
              </a:extLst>
            </p:cNvPr>
            <p:cNvSpPr txBox="1"/>
            <p:nvPr/>
          </p:nvSpPr>
          <p:spPr>
            <a:xfrm>
              <a:off x="223952" y="4433345"/>
              <a:ext cx="516526" cy="461665"/>
            </a:xfrm>
            <a:prstGeom prst="rect">
              <a:avLst/>
            </a:prstGeom>
            <a:noFill/>
          </p:spPr>
          <p:txBody>
            <a:bodyPr wrap="square" rtlCol="0">
              <a:spAutoFit/>
            </a:bodyPr>
            <a:lstStyle/>
            <a:p>
              <a:r>
                <a:rPr lang="zh-CN" altLang="en-US" sz="2400" b="1" dirty="0">
                  <a:solidFill>
                    <a:srgbClr val="00FEFE"/>
                  </a:solidFill>
                </a:rPr>
                <a:t>一</a:t>
              </a:r>
            </a:p>
          </p:txBody>
        </p:sp>
        <p:sp>
          <p:nvSpPr>
            <p:cNvPr id="150" name="文本框 149">
              <a:extLst>
                <a:ext uri="{FF2B5EF4-FFF2-40B4-BE49-F238E27FC236}">
                  <a16:creationId xmlns:a16="http://schemas.microsoft.com/office/drawing/2014/main" id="{9473CB06-0A03-473B-BBF7-382B6D54FB57}"/>
                </a:ext>
              </a:extLst>
            </p:cNvPr>
            <p:cNvSpPr txBox="1"/>
            <p:nvPr/>
          </p:nvSpPr>
          <p:spPr>
            <a:xfrm>
              <a:off x="655752" y="4433345"/>
              <a:ext cx="516526" cy="461665"/>
            </a:xfrm>
            <a:prstGeom prst="rect">
              <a:avLst/>
            </a:prstGeom>
            <a:noFill/>
          </p:spPr>
          <p:txBody>
            <a:bodyPr wrap="square" rtlCol="0">
              <a:spAutoFit/>
            </a:bodyPr>
            <a:lstStyle/>
            <a:p>
              <a:r>
                <a:rPr lang="zh-CN" altLang="en-US" sz="2400" b="1" dirty="0">
                  <a:solidFill>
                    <a:srgbClr val="00FEFE"/>
                  </a:solidFill>
                </a:rPr>
                <a:t>二</a:t>
              </a:r>
            </a:p>
          </p:txBody>
        </p:sp>
        <p:sp>
          <p:nvSpPr>
            <p:cNvPr id="151" name="文本框 150">
              <a:extLst>
                <a:ext uri="{FF2B5EF4-FFF2-40B4-BE49-F238E27FC236}">
                  <a16:creationId xmlns:a16="http://schemas.microsoft.com/office/drawing/2014/main" id="{D0947BE6-3CDF-434E-B29C-A5F07C574909}"/>
                </a:ext>
              </a:extLst>
            </p:cNvPr>
            <p:cNvSpPr txBox="1"/>
            <p:nvPr/>
          </p:nvSpPr>
          <p:spPr>
            <a:xfrm>
              <a:off x="1087552" y="4433345"/>
              <a:ext cx="516526" cy="461665"/>
            </a:xfrm>
            <a:prstGeom prst="rect">
              <a:avLst/>
            </a:prstGeom>
            <a:noFill/>
          </p:spPr>
          <p:txBody>
            <a:bodyPr wrap="square" rtlCol="0">
              <a:spAutoFit/>
            </a:bodyPr>
            <a:lstStyle/>
            <a:p>
              <a:r>
                <a:rPr lang="zh-CN" altLang="en-US" sz="2400" b="1" dirty="0">
                  <a:solidFill>
                    <a:srgbClr val="00FEFE"/>
                  </a:solidFill>
                </a:rPr>
                <a:t>三</a:t>
              </a:r>
            </a:p>
          </p:txBody>
        </p:sp>
        <p:sp>
          <p:nvSpPr>
            <p:cNvPr id="152" name="文本框 151">
              <a:extLst>
                <a:ext uri="{FF2B5EF4-FFF2-40B4-BE49-F238E27FC236}">
                  <a16:creationId xmlns:a16="http://schemas.microsoft.com/office/drawing/2014/main" id="{FBE2A512-7582-4EF4-8650-BDB288EC75EE}"/>
                </a:ext>
              </a:extLst>
            </p:cNvPr>
            <p:cNvSpPr txBox="1"/>
            <p:nvPr/>
          </p:nvSpPr>
          <p:spPr>
            <a:xfrm>
              <a:off x="1519352" y="4433345"/>
              <a:ext cx="516526" cy="461665"/>
            </a:xfrm>
            <a:prstGeom prst="rect">
              <a:avLst/>
            </a:prstGeom>
            <a:noFill/>
          </p:spPr>
          <p:txBody>
            <a:bodyPr wrap="square" rtlCol="0">
              <a:spAutoFit/>
            </a:bodyPr>
            <a:lstStyle/>
            <a:p>
              <a:r>
                <a:rPr lang="zh-CN" altLang="en-US" sz="2400" b="1" dirty="0">
                  <a:solidFill>
                    <a:srgbClr val="00FEFE"/>
                  </a:solidFill>
                </a:rPr>
                <a:t>四</a:t>
              </a:r>
            </a:p>
          </p:txBody>
        </p:sp>
        <p:sp>
          <p:nvSpPr>
            <p:cNvPr id="153" name="文本框 152">
              <a:extLst>
                <a:ext uri="{FF2B5EF4-FFF2-40B4-BE49-F238E27FC236}">
                  <a16:creationId xmlns:a16="http://schemas.microsoft.com/office/drawing/2014/main" id="{4E986EFC-A235-43F2-A2BE-95D504F2D872}"/>
                </a:ext>
              </a:extLst>
            </p:cNvPr>
            <p:cNvSpPr txBox="1"/>
            <p:nvPr/>
          </p:nvSpPr>
          <p:spPr>
            <a:xfrm>
              <a:off x="1951152" y="4433345"/>
              <a:ext cx="516526" cy="461665"/>
            </a:xfrm>
            <a:prstGeom prst="rect">
              <a:avLst/>
            </a:prstGeom>
            <a:noFill/>
          </p:spPr>
          <p:txBody>
            <a:bodyPr wrap="square" rtlCol="0">
              <a:spAutoFit/>
            </a:bodyPr>
            <a:lstStyle/>
            <a:p>
              <a:r>
                <a:rPr lang="zh-CN" altLang="en-US" sz="2400" b="1" dirty="0">
                  <a:solidFill>
                    <a:srgbClr val="00FEFE"/>
                  </a:solidFill>
                </a:rPr>
                <a:t>五</a:t>
              </a:r>
            </a:p>
          </p:txBody>
        </p:sp>
        <p:sp>
          <p:nvSpPr>
            <p:cNvPr id="154" name="文本框 153">
              <a:extLst>
                <a:ext uri="{FF2B5EF4-FFF2-40B4-BE49-F238E27FC236}">
                  <a16:creationId xmlns:a16="http://schemas.microsoft.com/office/drawing/2014/main" id="{EDCC275B-F315-47D4-B651-F3B4686A8558}"/>
                </a:ext>
              </a:extLst>
            </p:cNvPr>
            <p:cNvSpPr txBox="1"/>
            <p:nvPr/>
          </p:nvSpPr>
          <p:spPr>
            <a:xfrm>
              <a:off x="2382952" y="4433345"/>
              <a:ext cx="516526" cy="461665"/>
            </a:xfrm>
            <a:prstGeom prst="rect">
              <a:avLst/>
            </a:prstGeom>
            <a:noFill/>
          </p:spPr>
          <p:txBody>
            <a:bodyPr wrap="square" rtlCol="0">
              <a:spAutoFit/>
            </a:bodyPr>
            <a:lstStyle/>
            <a:p>
              <a:r>
                <a:rPr lang="zh-CN" altLang="en-US" sz="2400" b="1" dirty="0">
                  <a:solidFill>
                    <a:srgbClr val="00FEFE"/>
                  </a:solidFill>
                </a:rPr>
                <a:t>六</a:t>
              </a:r>
            </a:p>
          </p:txBody>
        </p:sp>
        <p:sp>
          <p:nvSpPr>
            <p:cNvPr id="155" name="文本框 154">
              <a:extLst>
                <a:ext uri="{FF2B5EF4-FFF2-40B4-BE49-F238E27FC236}">
                  <a16:creationId xmlns:a16="http://schemas.microsoft.com/office/drawing/2014/main" id="{B09990C0-01A2-4954-A1AE-9554B7FF34AA}"/>
                </a:ext>
              </a:extLst>
            </p:cNvPr>
            <p:cNvSpPr txBox="1"/>
            <p:nvPr/>
          </p:nvSpPr>
          <p:spPr>
            <a:xfrm>
              <a:off x="2814752" y="4433345"/>
              <a:ext cx="516526" cy="461665"/>
            </a:xfrm>
            <a:prstGeom prst="rect">
              <a:avLst/>
            </a:prstGeom>
            <a:noFill/>
          </p:spPr>
          <p:txBody>
            <a:bodyPr wrap="square" rtlCol="0">
              <a:spAutoFit/>
            </a:bodyPr>
            <a:lstStyle/>
            <a:p>
              <a:r>
                <a:rPr lang="zh-CN" altLang="en-US" sz="2400" b="1" dirty="0">
                  <a:solidFill>
                    <a:srgbClr val="00FEFE"/>
                  </a:solidFill>
                </a:rPr>
                <a:t>日</a:t>
              </a:r>
            </a:p>
          </p:txBody>
        </p:sp>
      </p:grpSp>
      <p:sp>
        <p:nvSpPr>
          <p:cNvPr id="156" name="文本框 155">
            <a:extLst>
              <a:ext uri="{FF2B5EF4-FFF2-40B4-BE49-F238E27FC236}">
                <a16:creationId xmlns:a16="http://schemas.microsoft.com/office/drawing/2014/main" id="{C9696A5A-D564-4EA0-A09A-74289F319B47}"/>
              </a:ext>
            </a:extLst>
          </p:cNvPr>
          <p:cNvSpPr txBox="1"/>
          <p:nvPr/>
        </p:nvSpPr>
        <p:spPr>
          <a:xfrm>
            <a:off x="3251225" y="2720218"/>
            <a:ext cx="648418" cy="461665"/>
          </a:xfrm>
          <a:prstGeom prst="rect">
            <a:avLst/>
          </a:prstGeom>
          <a:noFill/>
        </p:spPr>
        <p:txBody>
          <a:bodyPr wrap="square" rtlCol="0">
            <a:spAutoFit/>
          </a:bodyPr>
          <a:lstStyle/>
          <a:p>
            <a:r>
              <a:rPr lang="en-US" altLang="zh-CN" sz="2400" dirty="0">
                <a:solidFill>
                  <a:schemeClr val="lt1"/>
                </a:solidFill>
                <a:latin typeface="Adobe 楷体 Std R" panose="02020400000000000000" pitchFamily="18" charset="-122"/>
                <a:ea typeface="Adobe 楷体 Std R" panose="02020400000000000000" pitchFamily="18" charset="-122"/>
              </a:rPr>
              <a:t>30</a:t>
            </a:r>
            <a:endParaRPr lang="zh-CN" altLang="en-US" sz="2400" dirty="0">
              <a:solidFill>
                <a:schemeClr val="lt1"/>
              </a:solidFill>
              <a:latin typeface="Adobe 楷体 Std R" panose="02020400000000000000" pitchFamily="18" charset="-122"/>
              <a:ea typeface="Adobe 楷体 Std R" panose="02020400000000000000" pitchFamily="18" charset="-122"/>
            </a:endParaRPr>
          </a:p>
        </p:txBody>
      </p:sp>
      <p:sp>
        <p:nvSpPr>
          <p:cNvPr id="157" name="任意多边形: 形状 156">
            <a:extLst>
              <a:ext uri="{FF2B5EF4-FFF2-40B4-BE49-F238E27FC236}">
                <a16:creationId xmlns:a16="http://schemas.microsoft.com/office/drawing/2014/main" id="{87E2A06A-1474-479D-8827-ABDAD51CCBE1}"/>
              </a:ext>
            </a:extLst>
          </p:cNvPr>
          <p:cNvSpPr/>
          <p:nvPr/>
        </p:nvSpPr>
        <p:spPr>
          <a:xfrm>
            <a:off x="3509490" y="1043141"/>
            <a:ext cx="2766927" cy="405246"/>
          </a:xfrm>
          <a:custGeom>
            <a:avLst/>
            <a:gdLst>
              <a:gd name="connsiteX0" fmla="*/ 723365 w 3282928"/>
              <a:gd name="connsiteY0" fmla="*/ 0 h 460888"/>
              <a:gd name="connsiteX1" fmla="*/ 3282928 w 3282928"/>
              <a:gd name="connsiteY1" fmla="*/ 0 h 460888"/>
              <a:gd name="connsiteX2" fmla="*/ 2870691 w 3282928"/>
              <a:gd name="connsiteY2" fmla="*/ 460888 h 460888"/>
              <a:gd name="connsiteX3" fmla="*/ 934895 w 3282928"/>
              <a:gd name="connsiteY3" fmla="*/ 460888 h 460888"/>
              <a:gd name="connsiteX4" fmla="*/ 311128 w 3282928"/>
              <a:gd name="connsiteY4" fmla="*/ 460888 h 460888"/>
              <a:gd name="connsiteX5" fmla="*/ 0 w 3282928"/>
              <a:gd name="connsiteY5" fmla="*/ 460888 h 460888"/>
              <a:gd name="connsiteX6" fmla="*/ 0 w 3282928"/>
              <a:gd name="connsiteY6" fmla="*/ 197363 h 460888"/>
              <a:gd name="connsiteX7" fmla="*/ 546836 w 3282928"/>
              <a:gd name="connsiteY7" fmla="*/ 197363 h 460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82928" h="460888">
                <a:moveTo>
                  <a:pt x="723365" y="0"/>
                </a:moveTo>
                <a:lnTo>
                  <a:pt x="3282928" y="0"/>
                </a:lnTo>
                <a:lnTo>
                  <a:pt x="2870691" y="460888"/>
                </a:lnTo>
                <a:lnTo>
                  <a:pt x="934895" y="460888"/>
                </a:lnTo>
                <a:lnTo>
                  <a:pt x="311128" y="460888"/>
                </a:lnTo>
                <a:lnTo>
                  <a:pt x="0" y="460888"/>
                </a:lnTo>
                <a:lnTo>
                  <a:pt x="0" y="197363"/>
                </a:lnTo>
                <a:lnTo>
                  <a:pt x="546836" y="197363"/>
                </a:lnTo>
                <a:close/>
              </a:path>
            </a:pathLst>
          </a:custGeom>
          <a:noFill/>
          <a:ln w="28575">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7" name="组合 66">
            <a:extLst>
              <a:ext uri="{FF2B5EF4-FFF2-40B4-BE49-F238E27FC236}">
                <a16:creationId xmlns:a16="http://schemas.microsoft.com/office/drawing/2014/main" id="{77FA03B1-8277-4F28-8277-BDB3860B5863}"/>
              </a:ext>
            </a:extLst>
          </p:cNvPr>
          <p:cNvGrpSpPr/>
          <p:nvPr/>
        </p:nvGrpSpPr>
        <p:grpSpPr>
          <a:xfrm>
            <a:off x="693710" y="921513"/>
            <a:ext cx="4682627" cy="1057277"/>
            <a:chOff x="6305866" y="2946849"/>
            <a:chExt cx="4682627" cy="1057277"/>
          </a:xfrm>
        </p:grpSpPr>
        <p:grpSp>
          <p:nvGrpSpPr>
            <p:cNvPr id="68" name="组合 67">
              <a:extLst>
                <a:ext uri="{FF2B5EF4-FFF2-40B4-BE49-F238E27FC236}">
                  <a16:creationId xmlns:a16="http://schemas.microsoft.com/office/drawing/2014/main" id="{F47ABFB2-9FDB-4170-AD09-B33CDDC6843A}"/>
                </a:ext>
              </a:extLst>
            </p:cNvPr>
            <p:cNvGrpSpPr/>
            <p:nvPr/>
          </p:nvGrpSpPr>
          <p:grpSpPr>
            <a:xfrm>
              <a:off x="6305866" y="2946849"/>
              <a:ext cx="2756642" cy="505300"/>
              <a:chOff x="2717607" y="460247"/>
              <a:chExt cx="3478321" cy="574038"/>
            </a:xfrm>
            <a:solidFill>
              <a:srgbClr val="159999"/>
            </a:solidFill>
          </p:grpSpPr>
          <p:sp>
            <p:nvSpPr>
              <p:cNvPr id="76" name="任意多边形: 形状 75">
                <a:extLst>
                  <a:ext uri="{FF2B5EF4-FFF2-40B4-BE49-F238E27FC236}">
                    <a16:creationId xmlns:a16="http://schemas.microsoft.com/office/drawing/2014/main" id="{77592E94-02D6-4979-BFD6-789B0800DD8D}"/>
                  </a:ext>
                </a:extLst>
              </p:cNvPr>
              <p:cNvSpPr/>
              <p:nvPr/>
            </p:nvSpPr>
            <p:spPr>
              <a:xfrm flipH="1">
                <a:off x="2717607" y="460247"/>
                <a:ext cx="508146" cy="574038"/>
              </a:xfrm>
              <a:custGeom>
                <a:avLst/>
                <a:gdLst>
                  <a:gd name="connsiteX0" fmla="*/ 30004 w 508146"/>
                  <a:gd name="connsiteY0" fmla="*/ 0 h 574038"/>
                  <a:gd name="connsiteX1" fmla="*/ 285800 w 508146"/>
                  <a:gd name="connsiteY1" fmla="*/ 0 h 574038"/>
                  <a:gd name="connsiteX2" fmla="*/ 508146 w 508146"/>
                  <a:gd name="connsiteY2" fmla="*/ 287790 h 574038"/>
                  <a:gd name="connsiteX3" fmla="*/ 255796 w 508146"/>
                  <a:gd name="connsiteY3" fmla="*/ 574038 h 574038"/>
                  <a:gd name="connsiteX4" fmla="*/ 0 w 508146"/>
                  <a:gd name="connsiteY4" fmla="*/ 574038 h 574038"/>
                  <a:gd name="connsiteX5" fmla="*/ 252350 w 508146"/>
                  <a:gd name="connsiteY5" fmla="*/ 287790 h 574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8146" h="574038">
                    <a:moveTo>
                      <a:pt x="30004" y="0"/>
                    </a:moveTo>
                    <a:lnTo>
                      <a:pt x="285800" y="0"/>
                    </a:lnTo>
                    <a:lnTo>
                      <a:pt x="508146" y="287790"/>
                    </a:lnTo>
                    <a:lnTo>
                      <a:pt x="255796" y="574038"/>
                    </a:lnTo>
                    <a:lnTo>
                      <a:pt x="0" y="574038"/>
                    </a:lnTo>
                    <a:lnTo>
                      <a:pt x="252350" y="287790"/>
                    </a:lnTo>
                    <a:close/>
                  </a:path>
                </a:pathLst>
              </a:custGeom>
              <a:solidFill>
                <a:srgbClr val="00CFD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任意多边形: 形状 76">
                <a:extLst>
                  <a:ext uri="{FF2B5EF4-FFF2-40B4-BE49-F238E27FC236}">
                    <a16:creationId xmlns:a16="http://schemas.microsoft.com/office/drawing/2014/main" id="{1E7E1B5C-19CD-4AF6-B79B-678A0AF06CD3}"/>
                  </a:ext>
                </a:extLst>
              </p:cNvPr>
              <p:cNvSpPr/>
              <p:nvPr/>
            </p:nvSpPr>
            <p:spPr>
              <a:xfrm flipH="1">
                <a:off x="3129663" y="460247"/>
                <a:ext cx="3066265" cy="574038"/>
              </a:xfrm>
              <a:custGeom>
                <a:avLst/>
                <a:gdLst>
                  <a:gd name="connsiteX0" fmla="*/ 506060 w 3066265"/>
                  <a:gd name="connsiteY0" fmla="*/ 0 h 574038"/>
                  <a:gd name="connsiteX1" fmla="*/ 2843919 w 3066265"/>
                  <a:gd name="connsiteY1" fmla="*/ 0 h 574038"/>
                  <a:gd name="connsiteX2" fmla="*/ 3066265 w 3066265"/>
                  <a:gd name="connsiteY2" fmla="*/ 287790 h 574038"/>
                  <a:gd name="connsiteX3" fmla="*/ 2813915 w 3066265"/>
                  <a:gd name="connsiteY3" fmla="*/ 574038 h 574038"/>
                  <a:gd name="connsiteX4" fmla="*/ 0 w 3066265"/>
                  <a:gd name="connsiteY4" fmla="*/ 574038 h 574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6265" h="574038">
                    <a:moveTo>
                      <a:pt x="506060" y="0"/>
                    </a:moveTo>
                    <a:lnTo>
                      <a:pt x="2843919" y="0"/>
                    </a:lnTo>
                    <a:lnTo>
                      <a:pt x="3066265" y="287790"/>
                    </a:lnTo>
                    <a:lnTo>
                      <a:pt x="2813915" y="574038"/>
                    </a:lnTo>
                    <a:lnTo>
                      <a:pt x="0" y="574038"/>
                    </a:lnTo>
                    <a:close/>
                  </a:path>
                </a:pathLst>
              </a:custGeom>
              <a:solidFill>
                <a:srgbClr val="00CFD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a:solidFill>
                      <a:srgbClr val="2F4F4F"/>
                    </a:solidFill>
                    <a:latin typeface="方正姚体" panose="02010601030101010101" pitchFamily="2" charset="-122"/>
                    <a:ea typeface="方正姚体" panose="02010601030101010101" pitchFamily="2" charset="-122"/>
                  </a:rPr>
                  <a:t> 降水走势</a:t>
                </a:r>
              </a:p>
            </p:txBody>
          </p:sp>
        </p:grpSp>
        <p:sp>
          <p:nvSpPr>
            <p:cNvPr id="69" name="任意多边形: 形状 68">
              <a:extLst>
                <a:ext uri="{FF2B5EF4-FFF2-40B4-BE49-F238E27FC236}">
                  <a16:creationId xmlns:a16="http://schemas.microsoft.com/office/drawing/2014/main" id="{DDB462C1-76C2-42EE-AFBF-1C47A6720A77}"/>
                </a:ext>
              </a:extLst>
            </p:cNvPr>
            <p:cNvSpPr/>
            <p:nvPr/>
          </p:nvSpPr>
          <p:spPr>
            <a:xfrm flipH="1" flipV="1">
              <a:off x="7181902" y="3584938"/>
              <a:ext cx="1853683" cy="401175"/>
            </a:xfrm>
            <a:custGeom>
              <a:avLst/>
              <a:gdLst>
                <a:gd name="connsiteX0" fmla="*/ 1544564 w 1853683"/>
                <a:gd name="connsiteY0" fmla="*/ 401175 h 401175"/>
                <a:gd name="connsiteX1" fmla="*/ 0 w 1853683"/>
                <a:gd name="connsiteY1" fmla="*/ 401175 h 401175"/>
                <a:gd name="connsiteX2" fmla="*/ 387989 w 1853683"/>
                <a:gd name="connsiteY2" fmla="*/ 0 h 401175"/>
                <a:gd name="connsiteX3" fmla="*/ 1774813 w 1853683"/>
                <a:gd name="connsiteY3" fmla="*/ 0 h 401175"/>
                <a:gd name="connsiteX4" fmla="*/ 1853683 w 1853683"/>
                <a:gd name="connsiteY4" fmla="*/ 81551 h 401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53683" h="401175">
                  <a:moveTo>
                    <a:pt x="1544564" y="401175"/>
                  </a:moveTo>
                  <a:lnTo>
                    <a:pt x="0" y="401175"/>
                  </a:lnTo>
                  <a:lnTo>
                    <a:pt x="387989" y="0"/>
                  </a:lnTo>
                  <a:lnTo>
                    <a:pt x="1774813" y="0"/>
                  </a:lnTo>
                  <a:lnTo>
                    <a:pt x="1853683" y="81551"/>
                  </a:lnTo>
                  <a:close/>
                </a:path>
              </a:pathLst>
            </a:custGeom>
            <a:solidFill>
              <a:srgbClr val="000000">
                <a:alpha val="60000"/>
              </a:srgbClr>
            </a:solidFill>
            <a:ln w="28575">
              <a:solidFill>
                <a:srgbClr val="159999"/>
              </a:solidFill>
            </a:ln>
            <a:effectLst>
              <a:glow rad="63500">
                <a:srgbClr val="00CFD2">
                  <a:alpha val="33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dirty="0"/>
                <a:t>
                </a:t>
              </a:r>
            </a:p>
          </p:txBody>
        </p:sp>
        <p:sp>
          <p:nvSpPr>
            <p:cNvPr id="70" name="任意多边形: 形状 69">
              <a:extLst>
                <a:ext uri="{FF2B5EF4-FFF2-40B4-BE49-F238E27FC236}">
                  <a16:creationId xmlns:a16="http://schemas.microsoft.com/office/drawing/2014/main" id="{DDF15F02-CCFE-4B57-9B7E-CB37727C01A1}"/>
                </a:ext>
              </a:extLst>
            </p:cNvPr>
            <p:cNvSpPr/>
            <p:nvPr/>
          </p:nvSpPr>
          <p:spPr>
            <a:xfrm flipV="1">
              <a:off x="9134810" y="3584938"/>
              <a:ext cx="1853683" cy="401175"/>
            </a:xfrm>
            <a:custGeom>
              <a:avLst/>
              <a:gdLst>
                <a:gd name="connsiteX0" fmla="*/ 1544564 w 1853683"/>
                <a:gd name="connsiteY0" fmla="*/ 401175 h 401175"/>
                <a:gd name="connsiteX1" fmla="*/ 0 w 1853683"/>
                <a:gd name="connsiteY1" fmla="*/ 401175 h 401175"/>
                <a:gd name="connsiteX2" fmla="*/ 387989 w 1853683"/>
                <a:gd name="connsiteY2" fmla="*/ 0 h 401175"/>
                <a:gd name="connsiteX3" fmla="*/ 1774813 w 1853683"/>
                <a:gd name="connsiteY3" fmla="*/ 0 h 401175"/>
                <a:gd name="connsiteX4" fmla="*/ 1853683 w 1853683"/>
                <a:gd name="connsiteY4" fmla="*/ 81551 h 401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53683" h="401175">
                  <a:moveTo>
                    <a:pt x="1544564" y="401175"/>
                  </a:moveTo>
                  <a:lnTo>
                    <a:pt x="0" y="401175"/>
                  </a:lnTo>
                  <a:lnTo>
                    <a:pt x="387989" y="0"/>
                  </a:lnTo>
                  <a:lnTo>
                    <a:pt x="1774813" y="0"/>
                  </a:lnTo>
                  <a:lnTo>
                    <a:pt x="1853683" y="81551"/>
                  </a:lnTo>
                  <a:close/>
                </a:path>
              </a:pathLst>
            </a:custGeom>
            <a:solidFill>
              <a:srgbClr val="000000">
                <a:alpha val="60000"/>
              </a:srgbClr>
            </a:solidFill>
            <a:ln w="28575">
              <a:solidFill>
                <a:srgbClr val="159999"/>
              </a:solidFill>
            </a:ln>
            <a:effectLst>
              <a:glow rad="63500">
                <a:srgbClr val="00CFD2">
                  <a:alpha val="33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dirty="0"/>
                <a:t>
                </a:t>
              </a:r>
            </a:p>
          </p:txBody>
        </p:sp>
        <p:grpSp>
          <p:nvGrpSpPr>
            <p:cNvPr id="71" name="组合 70">
              <a:extLst>
                <a:ext uri="{FF2B5EF4-FFF2-40B4-BE49-F238E27FC236}">
                  <a16:creationId xmlns:a16="http://schemas.microsoft.com/office/drawing/2014/main" id="{8D06DAC6-CE33-43FB-A164-6229461AE28E}"/>
                </a:ext>
              </a:extLst>
            </p:cNvPr>
            <p:cNvGrpSpPr/>
            <p:nvPr/>
          </p:nvGrpSpPr>
          <p:grpSpPr>
            <a:xfrm>
              <a:off x="8828042" y="3171619"/>
              <a:ext cx="629198" cy="629198"/>
              <a:chOff x="5710750" y="3043751"/>
              <a:chExt cx="770500" cy="770500"/>
            </a:xfrm>
          </p:grpSpPr>
          <p:sp>
            <p:nvSpPr>
              <p:cNvPr id="74" name="椭圆 73">
                <a:extLst>
                  <a:ext uri="{FF2B5EF4-FFF2-40B4-BE49-F238E27FC236}">
                    <a16:creationId xmlns:a16="http://schemas.microsoft.com/office/drawing/2014/main" id="{48F81295-4A75-40DE-B14C-B397EBD33BB7}"/>
                  </a:ext>
                </a:extLst>
              </p:cNvPr>
              <p:cNvSpPr/>
              <p:nvPr/>
            </p:nvSpPr>
            <p:spPr>
              <a:xfrm>
                <a:off x="5710750" y="3043751"/>
                <a:ext cx="770500" cy="770500"/>
              </a:xfrm>
              <a:prstGeom prst="ellipse">
                <a:avLst/>
              </a:prstGeom>
              <a:noFill/>
              <a:ln w="28575">
                <a:solidFill>
                  <a:schemeClr val="bg1"/>
                </a:solidFill>
              </a:ln>
              <a:effectLst>
                <a:glow rad="50800">
                  <a:srgbClr val="00FFFF">
                    <a:alpha val="6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椭圆 74">
                <a:extLst>
                  <a:ext uri="{FF2B5EF4-FFF2-40B4-BE49-F238E27FC236}">
                    <a16:creationId xmlns:a16="http://schemas.microsoft.com/office/drawing/2014/main" id="{039A4D3E-4387-461E-BFB8-85FCFB60FAF7}"/>
                  </a:ext>
                </a:extLst>
              </p:cNvPr>
              <p:cNvSpPr/>
              <p:nvPr/>
            </p:nvSpPr>
            <p:spPr>
              <a:xfrm>
                <a:off x="5834565" y="3152693"/>
                <a:ext cx="522871" cy="552617"/>
              </a:xfrm>
              <a:prstGeom prst="ellipse">
                <a:avLst/>
              </a:prstGeom>
              <a:solidFill>
                <a:srgbClr val="2F4F4F"/>
              </a:solidFill>
              <a:ln w="57150">
                <a:solidFill>
                  <a:srgbClr val="00FFFF"/>
                </a:solidFill>
              </a:ln>
              <a:effectLst>
                <a:glow rad="38100">
                  <a:srgbClr val="00FFFF">
                    <a:alpha val="6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Adobe 楷体 Std R" panose="02020400000000000000" pitchFamily="18" charset="-122"/>
                    <a:ea typeface="Adobe 楷体 Std R" panose="02020400000000000000" pitchFamily="18" charset="-122"/>
                  </a:rPr>
                  <a:t>T</a:t>
                </a:r>
                <a:endParaRPr lang="zh-CN" altLang="en-US" sz="2400" dirty="0">
                  <a:latin typeface="Adobe 楷体 Std R" panose="02020400000000000000" pitchFamily="18" charset="-122"/>
                  <a:ea typeface="Adobe 楷体 Std R" panose="02020400000000000000" pitchFamily="18" charset="-122"/>
                </a:endParaRPr>
              </a:p>
            </p:txBody>
          </p:sp>
        </p:grpSp>
        <p:sp>
          <p:nvSpPr>
            <p:cNvPr id="72" name="文本框 71">
              <a:extLst>
                <a:ext uri="{FF2B5EF4-FFF2-40B4-BE49-F238E27FC236}">
                  <a16:creationId xmlns:a16="http://schemas.microsoft.com/office/drawing/2014/main" id="{383611F8-4D96-4750-A815-4150296A84BC}"/>
                </a:ext>
              </a:extLst>
            </p:cNvPr>
            <p:cNvSpPr txBox="1"/>
            <p:nvPr/>
          </p:nvSpPr>
          <p:spPr>
            <a:xfrm>
              <a:off x="7734444" y="3542461"/>
              <a:ext cx="928467" cy="461665"/>
            </a:xfrm>
            <a:prstGeom prst="rect">
              <a:avLst/>
            </a:prstGeom>
            <a:noFill/>
          </p:spPr>
          <p:txBody>
            <a:bodyPr wrap="square" rtlCol="0">
              <a:spAutoFit/>
            </a:bodyPr>
            <a:lstStyle/>
            <a:p>
              <a:r>
                <a:rPr lang="zh-CN" altLang="en-US" sz="2400" b="1" dirty="0">
                  <a:solidFill>
                    <a:srgbClr val="00FFFF"/>
                  </a:solidFill>
                </a:rPr>
                <a:t>两广</a:t>
              </a:r>
            </a:p>
          </p:txBody>
        </p:sp>
        <p:sp>
          <p:nvSpPr>
            <p:cNvPr id="73" name="文本框 72">
              <a:extLst>
                <a:ext uri="{FF2B5EF4-FFF2-40B4-BE49-F238E27FC236}">
                  <a16:creationId xmlns:a16="http://schemas.microsoft.com/office/drawing/2014/main" id="{DC1A57B2-292D-4C7C-B569-020F57224374}"/>
                </a:ext>
              </a:extLst>
            </p:cNvPr>
            <p:cNvSpPr txBox="1"/>
            <p:nvPr/>
          </p:nvSpPr>
          <p:spPr>
            <a:xfrm>
              <a:off x="9786557" y="3542461"/>
              <a:ext cx="928467" cy="461665"/>
            </a:xfrm>
            <a:prstGeom prst="rect">
              <a:avLst/>
            </a:prstGeom>
            <a:noFill/>
          </p:spPr>
          <p:txBody>
            <a:bodyPr wrap="square" rtlCol="0">
              <a:spAutoFit/>
            </a:bodyPr>
            <a:lstStyle/>
            <a:p>
              <a:r>
                <a:rPr lang="zh-CN" altLang="en-US" sz="2400" b="1" dirty="0">
                  <a:solidFill>
                    <a:srgbClr val="00FFFF"/>
                  </a:solidFill>
                </a:rPr>
                <a:t>江南</a:t>
              </a:r>
            </a:p>
          </p:txBody>
        </p:sp>
      </p:grpSp>
      <p:sp>
        <p:nvSpPr>
          <p:cNvPr id="158" name="文本框 157">
            <a:extLst>
              <a:ext uri="{FF2B5EF4-FFF2-40B4-BE49-F238E27FC236}">
                <a16:creationId xmlns:a16="http://schemas.microsoft.com/office/drawing/2014/main" id="{906B2131-B4D5-42B0-8ED0-763350F6C3A3}"/>
              </a:ext>
            </a:extLst>
          </p:cNvPr>
          <p:cNvSpPr txBox="1"/>
          <p:nvPr/>
        </p:nvSpPr>
        <p:spPr>
          <a:xfrm>
            <a:off x="4091948" y="1054118"/>
            <a:ext cx="2496458" cy="400110"/>
          </a:xfrm>
          <a:prstGeom prst="rect">
            <a:avLst/>
          </a:prstGeom>
          <a:noFill/>
        </p:spPr>
        <p:txBody>
          <a:bodyPr wrap="square" rtlCol="0">
            <a:spAutoFit/>
          </a:bodyPr>
          <a:lstStyle/>
          <a:p>
            <a:r>
              <a:rPr lang="zh-CN" altLang="en-US" sz="2000" b="1" dirty="0">
                <a:solidFill>
                  <a:srgbClr val="00FFFF"/>
                </a:solidFill>
              </a:rPr>
              <a:t>单位：毫米</a:t>
            </a:r>
            <a:r>
              <a:rPr lang="en-US" altLang="zh-CN" sz="2000" b="1" dirty="0">
                <a:solidFill>
                  <a:srgbClr val="00FFFF"/>
                </a:solidFill>
              </a:rPr>
              <a:t>/</a:t>
            </a:r>
            <a:r>
              <a:rPr lang="zh-CN" altLang="en-US" sz="2000" b="1" dirty="0">
                <a:solidFill>
                  <a:srgbClr val="00FFFF"/>
                </a:solidFill>
              </a:rPr>
              <a:t>天</a:t>
            </a:r>
          </a:p>
        </p:txBody>
      </p:sp>
      <p:sp>
        <p:nvSpPr>
          <p:cNvPr id="159" name="文本框 158">
            <a:extLst>
              <a:ext uri="{FF2B5EF4-FFF2-40B4-BE49-F238E27FC236}">
                <a16:creationId xmlns:a16="http://schemas.microsoft.com/office/drawing/2014/main" id="{A36E4262-F4BE-4840-A678-69DF6E18E468}"/>
              </a:ext>
            </a:extLst>
          </p:cNvPr>
          <p:cNvSpPr txBox="1"/>
          <p:nvPr/>
        </p:nvSpPr>
        <p:spPr>
          <a:xfrm>
            <a:off x="3238783" y="3464995"/>
            <a:ext cx="648418" cy="461665"/>
          </a:xfrm>
          <a:prstGeom prst="rect">
            <a:avLst/>
          </a:prstGeom>
          <a:noFill/>
        </p:spPr>
        <p:txBody>
          <a:bodyPr wrap="square" rtlCol="0">
            <a:spAutoFit/>
          </a:bodyPr>
          <a:lstStyle/>
          <a:p>
            <a:r>
              <a:rPr lang="en-US" altLang="zh-CN" sz="2400" dirty="0">
                <a:solidFill>
                  <a:schemeClr val="lt1"/>
                </a:solidFill>
                <a:latin typeface="Adobe 楷体 Std R" panose="02020400000000000000" pitchFamily="18" charset="-122"/>
                <a:ea typeface="Adobe 楷体 Std R" panose="02020400000000000000" pitchFamily="18" charset="-122"/>
              </a:rPr>
              <a:t>20</a:t>
            </a:r>
            <a:endParaRPr lang="zh-CN" altLang="en-US" sz="2400" dirty="0">
              <a:solidFill>
                <a:schemeClr val="lt1"/>
              </a:solidFill>
              <a:latin typeface="Adobe 楷体 Std R" panose="02020400000000000000" pitchFamily="18" charset="-122"/>
              <a:ea typeface="Adobe 楷体 Std R" panose="02020400000000000000" pitchFamily="18" charset="-122"/>
            </a:endParaRPr>
          </a:p>
        </p:txBody>
      </p:sp>
      <p:sp>
        <p:nvSpPr>
          <p:cNvPr id="160" name="文本框 159">
            <a:extLst>
              <a:ext uri="{FF2B5EF4-FFF2-40B4-BE49-F238E27FC236}">
                <a16:creationId xmlns:a16="http://schemas.microsoft.com/office/drawing/2014/main" id="{63E3DE9F-3814-435E-B4CC-C0B3AEE213DF}"/>
              </a:ext>
            </a:extLst>
          </p:cNvPr>
          <p:cNvSpPr txBox="1"/>
          <p:nvPr/>
        </p:nvSpPr>
        <p:spPr>
          <a:xfrm>
            <a:off x="3238783" y="4213930"/>
            <a:ext cx="648418" cy="461665"/>
          </a:xfrm>
          <a:prstGeom prst="rect">
            <a:avLst/>
          </a:prstGeom>
          <a:noFill/>
        </p:spPr>
        <p:txBody>
          <a:bodyPr wrap="square" rtlCol="0">
            <a:spAutoFit/>
          </a:bodyPr>
          <a:lstStyle/>
          <a:p>
            <a:r>
              <a:rPr lang="en-US" altLang="zh-CN" sz="2400" dirty="0">
                <a:solidFill>
                  <a:schemeClr val="lt1"/>
                </a:solidFill>
                <a:latin typeface="Adobe 楷体 Std R" panose="02020400000000000000" pitchFamily="18" charset="-122"/>
                <a:ea typeface="Adobe 楷体 Std R" panose="02020400000000000000" pitchFamily="18" charset="-122"/>
              </a:rPr>
              <a:t>10</a:t>
            </a:r>
            <a:endParaRPr lang="zh-CN" altLang="en-US" sz="2400" dirty="0">
              <a:solidFill>
                <a:schemeClr val="lt1"/>
              </a:solidFill>
              <a:latin typeface="Adobe 楷体 Std R" panose="02020400000000000000" pitchFamily="18" charset="-122"/>
              <a:ea typeface="Adobe 楷体 Std R" panose="02020400000000000000" pitchFamily="18" charset="-122"/>
            </a:endParaRPr>
          </a:p>
        </p:txBody>
      </p:sp>
      <p:sp>
        <p:nvSpPr>
          <p:cNvPr id="9" name="矩形 8">
            <a:extLst>
              <a:ext uri="{FF2B5EF4-FFF2-40B4-BE49-F238E27FC236}">
                <a16:creationId xmlns:a16="http://schemas.microsoft.com/office/drawing/2014/main" id="{F64AD84B-8221-47F6-BAC3-296358CF14F5}"/>
              </a:ext>
            </a:extLst>
          </p:cNvPr>
          <p:cNvSpPr/>
          <p:nvPr/>
        </p:nvSpPr>
        <p:spPr>
          <a:xfrm>
            <a:off x="3262227" y="2740780"/>
            <a:ext cx="538888" cy="45719"/>
          </a:xfrm>
          <a:prstGeom prst="rect">
            <a:avLst/>
          </a:prstGeom>
          <a:solidFill>
            <a:srgbClr val="15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矩形 160">
            <a:extLst>
              <a:ext uri="{FF2B5EF4-FFF2-40B4-BE49-F238E27FC236}">
                <a16:creationId xmlns:a16="http://schemas.microsoft.com/office/drawing/2014/main" id="{B441B785-1A86-488B-99FE-BC03AC320282}"/>
              </a:ext>
            </a:extLst>
          </p:cNvPr>
          <p:cNvSpPr/>
          <p:nvPr/>
        </p:nvSpPr>
        <p:spPr>
          <a:xfrm>
            <a:off x="3272124" y="3498824"/>
            <a:ext cx="538888" cy="45719"/>
          </a:xfrm>
          <a:prstGeom prst="rect">
            <a:avLst/>
          </a:prstGeom>
          <a:solidFill>
            <a:srgbClr val="15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2" name="矩形 161">
            <a:extLst>
              <a:ext uri="{FF2B5EF4-FFF2-40B4-BE49-F238E27FC236}">
                <a16:creationId xmlns:a16="http://schemas.microsoft.com/office/drawing/2014/main" id="{E17C036C-8B82-4CA9-8D4D-533BA24F0861}"/>
              </a:ext>
            </a:extLst>
          </p:cNvPr>
          <p:cNvSpPr/>
          <p:nvPr/>
        </p:nvSpPr>
        <p:spPr>
          <a:xfrm>
            <a:off x="3260249" y="4246969"/>
            <a:ext cx="538888" cy="45719"/>
          </a:xfrm>
          <a:prstGeom prst="rect">
            <a:avLst/>
          </a:prstGeom>
          <a:solidFill>
            <a:srgbClr val="15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5299387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6000" b="-6000"/>
          </a:stretch>
        </a:blipFill>
        <a:effectLst/>
      </p:bgPr>
    </p:bg>
    <p:spTree>
      <p:nvGrpSpPr>
        <p:cNvPr id="1" name=""/>
        <p:cNvGrpSpPr/>
        <p:nvPr/>
      </p:nvGrpSpPr>
      <p:grpSpPr>
        <a:xfrm>
          <a:off x="0" y="0"/>
          <a:ext cx="0" cy="0"/>
          <a:chOff x="0" y="0"/>
          <a:chExt cx="0" cy="0"/>
        </a:xfrm>
      </p:grpSpPr>
      <p:sp>
        <p:nvSpPr>
          <p:cNvPr id="18" name="PA_矩形 10">
            <a:extLst>
              <a:ext uri="{FF2B5EF4-FFF2-40B4-BE49-F238E27FC236}">
                <a16:creationId xmlns:a16="http://schemas.microsoft.com/office/drawing/2014/main" id="{D729DB39-FE30-426F-AA3F-0B3186461695}"/>
              </a:ext>
            </a:extLst>
          </p:cNvPr>
          <p:cNvSpPr>
            <a:spLocks noMove="1" noResize="1"/>
          </p:cNvSpPr>
          <p:nvPr>
            <p:custDataLst>
              <p:tags r:id="rId1"/>
            </p:custDataLst>
          </p:nvPr>
        </p:nvSpPr>
        <p:spPr>
          <a:xfrm>
            <a:off x="0" y="2"/>
            <a:ext cx="12192000" cy="6857999"/>
          </a:xfrm>
          <a:prstGeom prst="rect">
            <a:avLst/>
          </a:prstGeom>
          <a:solidFill>
            <a:srgbClr val="0000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grpSp>
        <p:nvGrpSpPr>
          <p:cNvPr id="17" name="组合 16">
            <a:extLst>
              <a:ext uri="{FF2B5EF4-FFF2-40B4-BE49-F238E27FC236}">
                <a16:creationId xmlns:a16="http://schemas.microsoft.com/office/drawing/2014/main" id="{70DF6B91-6F7F-4B35-8484-949038C82A0C}"/>
              </a:ext>
            </a:extLst>
          </p:cNvPr>
          <p:cNvGrpSpPr/>
          <p:nvPr/>
        </p:nvGrpSpPr>
        <p:grpSpPr>
          <a:xfrm>
            <a:off x="1559625" y="937197"/>
            <a:ext cx="9508176" cy="5033326"/>
            <a:chOff x="44473" y="855332"/>
            <a:chExt cx="9508176" cy="5033326"/>
          </a:xfrm>
        </p:grpSpPr>
        <p:sp>
          <p:nvSpPr>
            <p:cNvPr id="15" name="任意多边形: 形状 14">
              <a:extLst>
                <a:ext uri="{FF2B5EF4-FFF2-40B4-BE49-F238E27FC236}">
                  <a16:creationId xmlns:a16="http://schemas.microsoft.com/office/drawing/2014/main" id="{23142680-459F-495F-8DF8-131379B914D3}"/>
                </a:ext>
              </a:extLst>
            </p:cNvPr>
            <p:cNvSpPr/>
            <p:nvPr/>
          </p:nvSpPr>
          <p:spPr>
            <a:xfrm>
              <a:off x="7783764" y="857762"/>
              <a:ext cx="402716" cy="505300"/>
            </a:xfrm>
            <a:custGeom>
              <a:avLst/>
              <a:gdLst>
                <a:gd name="connsiteX0" fmla="*/ 30004 w 508146"/>
                <a:gd name="connsiteY0" fmla="*/ 0 h 574038"/>
                <a:gd name="connsiteX1" fmla="*/ 285800 w 508146"/>
                <a:gd name="connsiteY1" fmla="*/ 0 h 574038"/>
                <a:gd name="connsiteX2" fmla="*/ 508146 w 508146"/>
                <a:gd name="connsiteY2" fmla="*/ 287790 h 574038"/>
                <a:gd name="connsiteX3" fmla="*/ 255796 w 508146"/>
                <a:gd name="connsiteY3" fmla="*/ 574038 h 574038"/>
                <a:gd name="connsiteX4" fmla="*/ 0 w 508146"/>
                <a:gd name="connsiteY4" fmla="*/ 574038 h 574038"/>
                <a:gd name="connsiteX5" fmla="*/ 252350 w 508146"/>
                <a:gd name="connsiteY5" fmla="*/ 287790 h 574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8146" h="574038">
                  <a:moveTo>
                    <a:pt x="30004" y="0"/>
                  </a:moveTo>
                  <a:lnTo>
                    <a:pt x="285800" y="0"/>
                  </a:lnTo>
                  <a:lnTo>
                    <a:pt x="508146" y="287790"/>
                  </a:lnTo>
                  <a:lnTo>
                    <a:pt x="255796" y="574038"/>
                  </a:lnTo>
                  <a:lnTo>
                    <a:pt x="0" y="574038"/>
                  </a:lnTo>
                  <a:lnTo>
                    <a:pt x="252350" y="287790"/>
                  </a:lnTo>
                  <a:close/>
                </a:path>
              </a:pathLst>
            </a:custGeom>
            <a:solidFill>
              <a:srgbClr val="00CFD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任意多边形: 形状 15">
              <a:extLst>
                <a:ext uri="{FF2B5EF4-FFF2-40B4-BE49-F238E27FC236}">
                  <a16:creationId xmlns:a16="http://schemas.microsoft.com/office/drawing/2014/main" id="{F4D00D39-DBA6-4971-85DB-A15AE02F4DE5}"/>
                </a:ext>
              </a:extLst>
            </p:cNvPr>
            <p:cNvSpPr/>
            <p:nvPr/>
          </p:nvSpPr>
          <p:spPr>
            <a:xfrm>
              <a:off x="5399164" y="855333"/>
              <a:ext cx="2430079" cy="505300"/>
            </a:xfrm>
            <a:custGeom>
              <a:avLst/>
              <a:gdLst>
                <a:gd name="connsiteX0" fmla="*/ 506060 w 3066265"/>
                <a:gd name="connsiteY0" fmla="*/ 0 h 574038"/>
                <a:gd name="connsiteX1" fmla="*/ 2843919 w 3066265"/>
                <a:gd name="connsiteY1" fmla="*/ 0 h 574038"/>
                <a:gd name="connsiteX2" fmla="*/ 3066265 w 3066265"/>
                <a:gd name="connsiteY2" fmla="*/ 287790 h 574038"/>
                <a:gd name="connsiteX3" fmla="*/ 2813915 w 3066265"/>
                <a:gd name="connsiteY3" fmla="*/ 574038 h 574038"/>
                <a:gd name="connsiteX4" fmla="*/ 0 w 3066265"/>
                <a:gd name="connsiteY4" fmla="*/ 574038 h 574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6265" h="574038">
                  <a:moveTo>
                    <a:pt x="506060" y="0"/>
                  </a:moveTo>
                  <a:lnTo>
                    <a:pt x="2843919" y="0"/>
                  </a:lnTo>
                  <a:lnTo>
                    <a:pt x="3066265" y="287790"/>
                  </a:lnTo>
                  <a:lnTo>
                    <a:pt x="2813915" y="574038"/>
                  </a:lnTo>
                  <a:lnTo>
                    <a:pt x="0" y="574038"/>
                  </a:lnTo>
                  <a:close/>
                </a:path>
              </a:pathLst>
            </a:custGeom>
            <a:solidFill>
              <a:srgbClr val="00CFD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a:solidFill>
                    <a:srgbClr val="2F4F4F"/>
                  </a:solidFill>
                  <a:latin typeface="方正姚体" panose="02010601030101010101" pitchFamily="2" charset="-122"/>
                  <a:ea typeface="方正姚体" panose="02010601030101010101" pitchFamily="2" charset="-122"/>
                </a:rPr>
                <a:t>降水排行</a:t>
              </a:r>
            </a:p>
          </p:txBody>
        </p:sp>
        <p:grpSp>
          <p:nvGrpSpPr>
            <p:cNvPr id="12" name="组合 11">
              <a:extLst>
                <a:ext uri="{FF2B5EF4-FFF2-40B4-BE49-F238E27FC236}">
                  <a16:creationId xmlns:a16="http://schemas.microsoft.com/office/drawing/2014/main" id="{8F54586B-A986-45B0-96EF-BEFE9E138FE1}"/>
                </a:ext>
              </a:extLst>
            </p:cNvPr>
            <p:cNvGrpSpPr/>
            <p:nvPr/>
          </p:nvGrpSpPr>
          <p:grpSpPr>
            <a:xfrm>
              <a:off x="44473" y="855332"/>
              <a:ext cx="9508176" cy="5033326"/>
              <a:chOff x="1873273" y="817232"/>
              <a:chExt cx="9508176" cy="5033326"/>
            </a:xfrm>
          </p:grpSpPr>
          <p:sp>
            <p:nvSpPr>
              <p:cNvPr id="11" name="任意多边形: 形状 10">
                <a:extLst>
                  <a:ext uri="{FF2B5EF4-FFF2-40B4-BE49-F238E27FC236}">
                    <a16:creationId xmlns:a16="http://schemas.microsoft.com/office/drawing/2014/main" id="{91DA6077-FCF8-42FE-8131-EEF25C0B987E}"/>
                  </a:ext>
                </a:extLst>
              </p:cNvPr>
              <p:cNvSpPr/>
              <p:nvPr/>
            </p:nvSpPr>
            <p:spPr>
              <a:xfrm flipH="1">
                <a:off x="1873273" y="1411494"/>
                <a:ext cx="5174906" cy="4439064"/>
              </a:xfrm>
              <a:custGeom>
                <a:avLst/>
                <a:gdLst>
                  <a:gd name="connsiteX0" fmla="*/ 0 w 4403188"/>
                  <a:gd name="connsiteY0" fmla="*/ 0 h 2493727"/>
                  <a:gd name="connsiteX1" fmla="*/ 4403188 w 4403188"/>
                  <a:gd name="connsiteY1" fmla="*/ 0 h 2493727"/>
                  <a:gd name="connsiteX2" fmla="*/ 4403188 w 4403188"/>
                  <a:gd name="connsiteY2" fmla="*/ 1993643 h 2493727"/>
                  <a:gd name="connsiteX3" fmla="*/ 3551079 w 4403188"/>
                  <a:gd name="connsiteY3" fmla="*/ 1993643 h 2493727"/>
                  <a:gd name="connsiteX4" fmla="*/ 2714399 w 4403188"/>
                  <a:gd name="connsiteY4" fmla="*/ 2493727 h 2493727"/>
                  <a:gd name="connsiteX5" fmla="*/ 521742 w 4403188"/>
                  <a:gd name="connsiteY5" fmla="*/ 2493727 h 2493727"/>
                  <a:gd name="connsiteX6" fmla="*/ 0 w 4403188"/>
                  <a:gd name="connsiteY6" fmla="*/ 1971985 h 2493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3188" h="2493727">
                    <a:moveTo>
                      <a:pt x="0" y="0"/>
                    </a:moveTo>
                    <a:lnTo>
                      <a:pt x="4403188" y="0"/>
                    </a:lnTo>
                    <a:lnTo>
                      <a:pt x="4403188" y="1993643"/>
                    </a:lnTo>
                    <a:lnTo>
                      <a:pt x="3551079" y="1993643"/>
                    </a:lnTo>
                    <a:lnTo>
                      <a:pt x="2714399" y="2493727"/>
                    </a:lnTo>
                    <a:lnTo>
                      <a:pt x="521742" y="2493727"/>
                    </a:lnTo>
                    <a:lnTo>
                      <a:pt x="0" y="1971985"/>
                    </a:lnTo>
                    <a:close/>
                  </a:path>
                </a:pathLst>
              </a:custGeom>
              <a:noFill/>
              <a:ln w="28575">
                <a:solidFill>
                  <a:schemeClr val="bg1">
                    <a:lumMod val="50000"/>
                  </a:schemeClr>
                </a:solidFill>
                <a:prstDash val="sysDot"/>
              </a:ln>
              <a:effectLst>
                <a:glow>
                  <a:srgbClr val="00FFFF"/>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2" name="组合 1">
                <a:extLst>
                  <a:ext uri="{FF2B5EF4-FFF2-40B4-BE49-F238E27FC236}">
                    <a16:creationId xmlns:a16="http://schemas.microsoft.com/office/drawing/2014/main" id="{4E47442A-44B7-4BBD-953C-3D493FD707B9}"/>
                  </a:ext>
                </a:extLst>
              </p:cNvPr>
              <p:cNvGrpSpPr/>
              <p:nvPr/>
            </p:nvGrpSpPr>
            <p:grpSpPr>
              <a:xfrm>
                <a:off x="2186689" y="817232"/>
                <a:ext cx="9194760" cy="4389055"/>
                <a:chOff x="2909836" y="919618"/>
                <a:chExt cx="9194760" cy="4389055"/>
              </a:xfrm>
            </p:grpSpPr>
            <p:sp>
              <p:nvSpPr>
                <p:cNvPr id="3" name="任意多边形: 形状 2">
                  <a:extLst>
                    <a:ext uri="{FF2B5EF4-FFF2-40B4-BE49-F238E27FC236}">
                      <a16:creationId xmlns:a16="http://schemas.microsoft.com/office/drawing/2014/main" id="{11D5361E-E78F-450A-A50F-B6CD81EA05A6}"/>
                    </a:ext>
                  </a:extLst>
                </p:cNvPr>
                <p:cNvSpPr/>
                <p:nvPr/>
              </p:nvSpPr>
              <p:spPr>
                <a:xfrm>
                  <a:off x="8010486" y="1513881"/>
                  <a:ext cx="4094110" cy="3421240"/>
                </a:xfrm>
                <a:custGeom>
                  <a:avLst/>
                  <a:gdLst>
                    <a:gd name="connsiteX0" fmla="*/ 0 w 4403188"/>
                    <a:gd name="connsiteY0" fmla="*/ 0 h 2493727"/>
                    <a:gd name="connsiteX1" fmla="*/ 4403188 w 4403188"/>
                    <a:gd name="connsiteY1" fmla="*/ 0 h 2493727"/>
                    <a:gd name="connsiteX2" fmla="*/ 4403188 w 4403188"/>
                    <a:gd name="connsiteY2" fmla="*/ 1993643 h 2493727"/>
                    <a:gd name="connsiteX3" fmla="*/ 3551079 w 4403188"/>
                    <a:gd name="connsiteY3" fmla="*/ 1993643 h 2493727"/>
                    <a:gd name="connsiteX4" fmla="*/ 2714399 w 4403188"/>
                    <a:gd name="connsiteY4" fmla="*/ 2493727 h 2493727"/>
                    <a:gd name="connsiteX5" fmla="*/ 521742 w 4403188"/>
                    <a:gd name="connsiteY5" fmla="*/ 2493727 h 2493727"/>
                    <a:gd name="connsiteX6" fmla="*/ 0 w 4403188"/>
                    <a:gd name="connsiteY6" fmla="*/ 1971985 h 2493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3188" h="2493727">
                      <a:moveTo>
                        <a:pt x="0" y="0"/>
                      </a:moveTo>
                      <a:lnTo>
                        <a:pt x="4403188" y="0"/>
                      </a:lnTo>
                      <a:lnTo>
                        <a:pt x="4403188" y="1993643"/>
                      </a:lnTo>
                      <a:lnTo>
                        <a:pt x="3551079" y="1993643"/>
                      </a:lnTo>
                      <a:lnTo>
                        <a:pt x="2714399" y="2493727"/>
                      </a:lnTo>
                      <a:lnTo>
                        <a:pt x="521742" y="2493727"/>
                      </a:lnTo>
                      <a:lnTo>
                        <a:pt x="0" y="1971985"/>
                      </a:lnTo>
                      <a:close/>
                    </a:path>
                  </a:pathLst>
                </a:custGeom>
                <a:solidFill>
                  <a:srgbClr val="000000">
                    <a:alpha val="50196"/>
                  </a:srgbClr>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
                  <a:extLst>
                    <a:ext uri="{FF2B5EF4-FFF2-40B4-BE49-F238E27FC236}">
                      <a16:creationId xmlns:a16="http://schemas.microsoft.com/office/drawing/2014/main" id="{27FCF390-1286-439D-963D-541FED1EC7C2}"/>
                    </a:ext>
                  </a:extLst>
                </p:cNvPr>
                <p:cNvGrpSpPr/>
                <p:nvPr/>
              </p:nvGrpSpPr>
              <p:grpSpPr>
                <a:xfrm>
                  <a:off x="4395538" y="919618"/>
                  <a:ext cx="3311042" cy="507729"/>
                  <a:chOff x="2746904" y="506381"/>
                  <a:chExt cx="3311042" cy="576798"/>
                </a:xfrm>
                <a:solidFill>
                  <a:srgbClr val="00CFD2"/>
                </a:solidFill>
              </p:grpSpPr>
              <p:sp>
                <p:nvSpPr>
                  <p:cNvPr id="9" name="任意多边形: 形状 8">
                    <a:extLst>
                      <a:ext uri="{FF2B5EF4-FFF2-40B4-BE49-F238E27FC236}">
                        <a16:creationId xmlns:a16="http://schemas.microsoft.com/office/drawing/2014/main" id="{91A82838-C63A-4C70-9D2E-45403B96925A}"/>
                      </a:ext>
                    </a:extLst>
                  </p:cNvPr>
                  <p:cNvSpPr/>
                  <p:nvPr/>
                </p:nvSpPr>
                <p:spPr>
                  <a:xfrm flipH="1">
                    <a:off x="2746904" y="506381"/>
                    <a:ext cx="465999" cy="574039"/>
                  </a:xfrm>
                  <a:custGeom>
                    <a:avLst/>
                    <a:gdLst>
                      <a:gd name="connsiteX0" fmla="*/ 30004 w 508146"/>
                      <a:gd name="connsiteY0" fmla="*/ 0 h 574038"/>
                      <a:gd name="connsiteX1" fmla="*/ 285800 w 508146"/>
                      <a:gd name="connsiteY1" fmla="*/ 0 h 574038"/>
                      <a:gd name="connsiteX2" fmla="*/ 508146 w 508146"/>
                      <a:gd name="connsiteY2" fmla="*/ 287790 h 574038"/>
                      <a:gd name="connsiteX3" fmla="*/ 255796 w 508146"/>
                      <a:gd name="connsiteY3" fmla="*/ 574038 h 574038"/>
                      <a:gd name="connsiteX4" fmla="*/ 0 w 508146"/>
                      <a:gd name="connsiteY4" fmla="*/ 574038 h 574038"/>
                      <a:gd name="connsiteX5" fmla="*/ 252350 w 508146"/>
                      <a:gd name="connsiteY5" fmla="*/ 287790 h 574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8146" h="574038">
                        <a:moveTo>
                          <a:pt x="30004" y="0"/>
                        </a:moveTo>
                        <a:lnTo>
                          <a:pt x="285800" y="0"/>
                        </a:lnTo>
                        <a:lnTo>
                          <a:pt x="508146" y="287790"/>
                        </a:lnTo>
                        <a:lnTo>
                          <a:pt x="255796" y="574038"/>
                        </a:lnTo>
                        <a:lnTo>
                          <a:pt x="0" y="574038"/>
                        </a:lnTo>
                        <a:lnTo>
                          <a:pt x="252350" y="287790"/>
                        </a:lnTo>
                        <a:close/>
                      </a:path>
                    </a:pathLst>
                  </a:cu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任意多边形: 形状 9">
                    <a:extLst>
                      <a:ext uri="{FF2B5EF4-FFF2-40B4-BE49-F238E27FC236}">
                        <a16:creationId xmlns:a16="http://schemas.microsoft.com/office/drawing/2014/main" id="{BF2698BC-E240-4E0F-ABE1-CE61CCE7D3E7}"/>
                      </a:ext>
                    </a:extLst>
                  </p:cNvPr>
                  <p:cNvSpPr/>
                  <p:nvPr/>
                </p:nvSpPr>
                <p:spPr>
                  <a:xfrm flipH="1">
                    <a:off x="3112021" y="509142"/>
                    <a:ext cx="2945925" cy="574037"/>
                  </a:xfrm>
                  <a:custGeom>
                    <a:avLst/>
                    <a:gdLst>
                      <a:gd name="connsiteX0" fmla="*/ 506060 w 3066265"/>
                      <a:gd name="connsiteY0" fmla="*/ 0 h 574038"/>
                      <a:gd name="connsiteX1" fmla="*/ 2843919 w 3066265"/>
                      <a:gd name="connsiteY1" fmla="*/ 0 h 574038"/>
                      <a:gd name="connsiteX2" fmla="*/ 3066265 w 3066265"/>
                      <a:gd name="connsiteY2" fmla="*/ 287790 h 574038"/>
                      <a:gd name="connsiteX3" fmla="*/ 2813915 w 3066265"/>
                      <a:gd name="connsiteY3" fmla="*/ 574038 h 574038"/>
                      <a:gd name="connsiteX4" fmla="*/ 0 w 3066265"/>
                      <a:gd name="connsiteY4" fmla="*/ 574038 h 574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6265" h="574038">
                        <a:moveTo>
                          <a:pt x="506060" y="0"/>
                        </a:moveTo>
                        <a:lnTo>
                          <a:pt x="2843919" y="0"/>
                        </a:lnTo>
                        <a:lnTo>
                          <a:pt x="3066265" y="287790"/>
                        </a:lnTo>
                        <a:lnTo>
                          <a:pt x="2813915" y="574038"/>
                        </a:lnTo>
                        <a:lnTo>
                          <a:pt x="0" y="574038"/>
                        </a:lnTo>
                        <a:close/>
                      </a:path>
                    </a:pathLst>
                  </a:cu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a:solidFill>
                          <a:srgbClr val="2F4F4F"/>
                        </a:solidFill>
                        <a:latin typeface="方正姚体" panose="02010601030101010101" pitchFamily="2" charset="-122"/>
                        <a:ea typeface="方正姚体" panose="02010601030101010101" pitchFamily="2" charset="-122"/>
                      </a:rPr>
                      <a:t>降水走势分析</a:t>
                    </a:r>
                  </a:p>
                </p:txBody>
              </p:sp>
            </p:grpSp>
            <p:sp>
              <p:nvSpPr>
                <p:cNvPr id="5" name="文本框 4">
                  <a:extLst>
                    <a:ext uri="{FF2B5EF4-FFF2-40B4-BE49-F238E27FC236}">
                      <a16:creationId xmlns:a16="http://schemas.microsoft.com/office/drawing/2014/main" id="{F8F8DA2B-C5E0-41DF-929B-7F7D9BEEDFF9}"/>
                    </a:ext>
                  </a:extLst>
                </p:cNvPr>
                <p:cNvSpPr txBox="1"/>
                <p:nvPr/>
              </p:nvSpPr>
              <p:spPr>
                <a:xfrm>
                  <a:off x="2909836" y="1769243"/>
                  <a:ext cx="4670503" cy="3539430"/>
                </a:xfrm>
                <a:prstGeom prst="rect">
                  <a:avLst/>
                </a:prstGeom>
                <a:noFill/>
              </p:spPr>
              <p:txBody>
                <a:bodyPr wrap="square" rtlCol="0">
                  <a:spAutoFit/>
                </a:bodyPr>
                <a:lstStyle/>
                <a:p>
                  <a:r>
                    <a:rPr lang="zh-CN" altLang="en-US" sz="2800" dirty="0">
                      <a:solidFill>
                        <a:srgbClr val="00FFFF"/>
                      </a:solidFill>
                      <a:ea typeface="Adobe 楷体 Std R" panose="02020400000000000000" pitchFamily="18" charset="-122"/>
                    </a:rPr>
                    <a:t>上周整体来讲，两广地区是遭暴雨袭击的重灾区。周初台风的侵袭和周末华南沿海的切变使两广地区经历了两次降水高峰。江南地区降水虽不及两广，但也是雨水相当充沛，切变线的滞留摆动</a:t>
                  </a:r>
                  <a:endParaRPr lang="en-US" altLang="zh-CN" sz="2800" dirty="0">
                    <a:solidFill>
                      <a:srgbClr val="00FFFF"/>
                    </a:solidFill>
                    <a:ea typeface="Adobe 楷体 Std R" panose="02020400000000000000" pitchFamily="18" charset="-122"/>
                  </a:endParaRPr>
                </a:p>
                <a:p>
                  <a:r>
                    <a:rPr lang="en-US" altLang="zh-CN" sz="2800" dirty="0">
                      <a:solidFill>
                        <a:srgbClr val="00FFFF"/>
                      </a:solidFill>
                      <a:ea typeface="Adobe 楷体 Std R" panose="02020400000000000000" pitchFamily="18" charset="-122"/>
                    </a:rPr>
                    <a:t>          </a:t>
                  </a:r>
                  <a:r>
                    <a:rPr lang="zh-CN" altLang="en-US" sz="2800" dirty="0">
                      <a:solidFill>
                        <a:srgbClr val="00FFFF"/>
                      </a:solidFill>
                      <a:ea typeface="Adobe 楷体 Std R" panose="02020400000000000000" pitchFamily="18" charset="-122"/>
                    </a:rPr>
                    <a:t>让江南雨水连绵不断。</a:t>
                  </a:r>
                  <a:endParaRPr lang="zh-CN" altLang="en-US" sz="2400" dirty="0">
                    <a:solidFill>
                      <a:srgbClr val="00FFFF"/>
                    </a:solidFill>
                    <a:ea typeface="Adobe 楷体 Std R" panose="02020400000000000000" pitchFamily="18" charset="-122"/>
                  </a:endParaRPr>
                </a:p>
              </p:txBody>
            </p:sp>
            <p:grpSp>
              <p:nvGrpSpPr>
                <p:cNvPr id="6" name="组合 5">
                  <a:extLst>
                    <a:ext uri="{FF2B5EF4-FFF2-40B4-BE49-F238E27FC236}">
                      <a16:creationId xmlns:a16="http://schemas.microsoft.com/office/drawing/2014/main" id="{32DF5170-3F15-4737-BE97-CB1D308DD700}"/>
                    </a:ext>
                  </a:extLst>
                </p:cNvPr>
                <p:cNvGrpSpPr/>
                <p:nvPr/>
              </p:nvGrpSpPr>
              <p:grpSpPr>
                <a:xfrm>
                  <a:off x="7593874" y="1159807"/>
                  <a:ext cx="629198" cy="629198"/>
                  <a:chOff x="5710750" y="3043751"/>
                  <a:chExt cx="770500" cy="770500"/>
                </a:xfrm>
              </p:grpSpPr>
              <p:sp>
                <p:nvSpPr>
                  <p:cNvPr id="7" name="椭圆 6">
                    <a:extLst>
                      <a:ext uri="{FF2B5EF4-FFF2-40B4-BE49-F238E27FC236}">
                        <a16:creationId xmlns:a16="http://schemas.microsoft.com/office/drawing/2014/main" id="{DC3BB03E-20C7-4B87-B1FC-A838D11B88F2}"/>
                      </a:ext>
                    </a:extLst>
                  </p:cNvPr>
                  <p:cNvSpPr/>
                  <p:nvPr/>
                </p:nvSpPr>
                <p:spPr>
                  <a:xfrm>
                    <a:off x="5710750" y="3043751"/>
                    <a:ext cx="770500" cy="770500"/>
                  </a:xfrm>
                  <a:prstGeom prst="ellipse">
                    <a:avLst/>
                  </a:prstGeom>
                  <a:noFill/>
                  <a:ln w="28575">
                    <a:solidFill>
                      <a:schemeClr val="bg1"/>
                    </a:solidFill>
                  </a:ln>
                  <a:effectLst>
                    <a:glow rad="50800">
                      <a:srgbClr val="00FFFF">
                        <a:alpha val="6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a:extLst>
                      <a:ext uri="{FF2B5EF4-FFF2-40B4-BE49-F238E27FC236}">
                        <a16:creationId xmlns:a16="http://schemas.microsoft.com/office/drawing/2014/main" id="{8F5559AD-AFDE-4F2C-B115-E2082FDD33DF}"/>
                      </a:ext>
                    </a:extLst>
                  </p:cNvPr>
                  <p:cNvSpPr/>
                  <p:nvPr/>
                </p:nvSpPr>
                <p:spPr>
                  <a:xfrm>
                    <a:off x="5834565" y="3152693"/>
                    <a:ext cx="522871" cy="552617"/>
                  </a:xfrm>
                  <a:prstGeom prst="ellipse">
                    <a:avLst/>
                  </a:prstGeom>
                  <a:solidFill>
                    <a:srgbClr val="2F4F4F"/>
                  </a:solidFill>
                  <a:ln w="57150">
                    <a:solidFill>
                      <a:srgbClr val="00FFFF"/>
                    </a:solidFill>
                  </a:ln>
                  <a:effectLst>
                    <a:glow rad="38100">
                      <a:srgbClr val="00FFFF">
                        <a:alpha val="6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err="1">
                        <a:latin typeface="Adobe 楷体 Std R" panose="02020400000000000000" pitchFamily="18" charset="-122"/>
                        <a:ea typeface="Adobe 楷体 Std R" panose="02020400000000000000" pitchFamily="18" charset="-122"/>
                      </a:rPr>
                      <a:t>i</a:t>
                    </a:r>
                    <a:endParaRPr lang="zh-CN" altLang="en-US" sz="2400" dirty="0">
                      <a:latin typeface="Adobe 楷体 Std R" panose="02020400000000000000" pitchFamily="18" charset="-122"/>
                      <a:ea typeface="Adobe 楷体 Std R" panose="02020400000000000000" pitchFamily="18" charset="-122"/>
                    </a:endParaRPr>
                  </a:p>
                </p:txBody>
              </p:sp>
            </p:grpSp>
          </p:grpSp>
        </p:grpSp>
      </p:grpSp>
      <p:grpSp>
        <p:nvGrpSpPr>
          <p:cNvPr id="19" name="组合 18">
            <a:extLst>
              <a:ext uri="{FF2B5EF4-FFF2-40B4-BE49-F238E27FC236}">
                <a16:creationId xmlns:a16="http://schemas.microsoft.com/office/drawing/2014/main" id="{61FF6FE1-E95C-40B3-8B82-B923F0908F26}"/>
              </a:ext>
            </a:extLst>
          </p:cNvPr>
          <p:cNvGrpSpPr/>
          <p:nvPr/>
        </p:nvGrpSpPr>
        <p:grpSpPr>
          <a:xfrm>
            <a:off x="5525734" y="5041662"/>
            <a:ext cx="1648874" cy="1395769"/>
            <a:chOff x="9850759" y="5180257"/>
            <a:chExt cx="1648874" cy="1395769"/>
          </a:xfrm>
        </p:grpSpPr>
        <p:sp>
          <p:nvSpPr>
            <p:cNvPr id="20" name="六边形 19">
              <a:extLst>
                <a:ext uri="{FF2B5EF4-FFF2-40B4-BE49-F238E27FC236}">
                  <a16:creationId xmlns:a16="http://schemas.microsoft.com/office/drawing/2014/main" id="{A619F6CC-85C6-45A3-A260-D82F193F4D24}"/>
                </a:ext>
              </a:extLst>
            </p:cNvPr>
            <p:cNvSpPr/>
            <p:nvPr/>
          </p:nvSpPr>
          <p:spPr>
            <a:xfrm>
              <a:off x="10861970" y="5180257"/>
              <a:ext cx="637663" cy="549710"/>
            </a:xfrm>
            <a:prstGeom prst="hexagon">
              <a:avLst/>
            </a:prstGeom>
            <a:solidFill>
              <a:srgbClr val="00CFD2"/>
            </a:solidFill>
            <a:ln w="952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六边形 21">
              <a:extLst>
                <a:ext uri="{FF2B5EF4-FFF2-40B4-BE49-F238E27FC236}">
                  <a16:creationId xmlns:a16="http://schemas.microsoft.com/office/drawing/2014/main" id="{ECBB300C-BD68-4FEE-9B6C-B03E7627337F}"/>
                </a:ext>
              </a:extLst>
            </p:cNvPr>
            <p:cNvSpPr/>
            <p:nvPr/>
          </p:nvSpPr>
          <p:spPr>
            <a:xfrm>
              <a:off x="10357910" y="6026316"/>
              <a:ext cx="637663" cy="549710"/>
            </a:xfrm>
            <a:prstGeom prst="hexagon">
              <a:avLst/>
            </a:prstGeom>
            <a:solidFill>
              <a:srgbClr val="00CFD2"/>
            </a:solidFill>
            <a:ln w="952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六边形 22">
              <a:extLst>
                <a:ext uri="{FF2B5EF4-FFF2-40B4-BE49-F238E27FC236}">
                  <a16:creationId xmlns:a16="http://schemas.microsoft.com/office/drawing/2014/main" id="{D3E2D0D5-0A0F-4A4C-844B-78799BD24BD1}"/>
                </a:ext>
              </a:extLst>
            </p:cNvPr>
            <p:cNvSpPr/>
            <p:nvPr/>
          </p:nvSpPr>
          <p:spPr>
            <a:xfrm>
              <a:off x="9850759" y="5741260"/>
              <a:ext cx="637663" cy="549710"/>
            </a:xfrm>
            <a:prstGeom prst="hexagon">
              <a:avLst/>
            </a:prstGeom>
            <a:solidFill>
              <a:srgbClr val="00CFD2"/>
            </a:solidFill>
            <a:ln w="952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六边形 23">
              <a:extLst>
                <a:ext uri="{FF2B5EF4-FFF2-40B4-BE49-F238E27FC236}">
                  <a16:creationId xmlns:a16="http://schemas.microsoft.com/office/drawing/2014/main" id="{E06D6797-4211-4B08-9C4F-FDD93139087B}"/>
                </a:ext>
              </a:extLst>
            </p:cNvPr>
            <p:cNvSpPr/>
            <p:nvPr/>
          </p:nvSpPr>
          <p:spPr>
            <a:xfrm>
              <a:off x="10358567" y="5466405"/>
              <a:ext cx="637663" cy="549710"/>
            </a:xfrm>
            <a:prstGeom prst="hexagon">
              <a:avLst/>
            </a:prstGeom>
            <a:solidFill>
              <a:srgbClr val="00CFD2"/>
            </a:solidFill>
            <a:ln w="952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5" name="lightning-bolt-filled-shape_59192">
              <a:extLst>
                <a:ext uri="{FF2B5EF4-FFF2-40B4-BE49-F238E27FC236}">
                  <a16:creationId xmlns:a16="http://schemas.microsoft.com/office/drawing/2014/main" id="{86531B3E-BFE1-46B3-B7B2-52F956C7184C}"/>
                </a:ext>
              </a:extLst>
            </p:cNvPr>
            <p:cNvSpPr>
              <a:spLocks noChangeAspect="1"/>
            </p:cNvSpPr>
            <p:nvPr/>
          </p:nvSpPr>
          <p:spPr bwMode="auto">
            <a:xfrm>
              <a:off x="11072010" y="5268588"/>
              <a:ext cx="219541" cy="385579"/>
            </a:xfrm>
            <a:custGeom>
              <a:avLst/>
              <a:gdLst>
                <a:gd name="T0" fmla="*/ 143 w 144"/>
                <a:gd name="T1" fmla="*/ 99 h 253"/>
                <a:gd name="T2" fmla="*/ 138 w 144"/>
                <a:gd name="T3" fmla="*/ 96 h 253"/>
                <a:gd name="T4" fmla="*/ 83 w 144"/>
                <a:gd name="T5" fmla="*/ 96 h 253"/>
                <a:gd name="T6" fmla="*/ 122 w 144"/>
                <a:gd name="T7" fmla="*/ 7 h 253"/>
                <a:gd name="T8" fmla="*/ 121 w 144"/>
                <a:gd name="T9" fmla="*/ 2 h 253"/>
                <a:gd name="T10" fmla="*/ 117 w 144"/>
                <a:gd name="T11" fmla="*/ 0 h 253"/>
                <a:gd name="T12" fmla="*/ 56 w 144"/>
                <a:gd name="T13" fmla="*/ 0 h 253"/>
                <a:gd name="T14" fmla="*/ 51 w 144"/>
                <a:gd name="T15" fmla="*/ 4 h 253"/>
                <a:gd name="T16" fmla="*/ 0 w 144"/>
                <a:gd name="T17" fmla="*/ 146 h 253"/>
                <a:gd name="T18" fmla="*/ 1 w 144"/>
                <a:gd name="T19" fmla="*/ 151 h 253"/>
                <a:gd name="T20" fmla="*/ 5 w 144"/>
                <a:gd name="T21" fmla="*/ 153 h 253"/>
                <a:gd name="T22" fmla="*/ 65 w 144"/>
                <a:gd name="T23" fmla="*/ 153 h 253"/>
                <a:gd name="T24" fmla="*/ 36 w 144"/>
                <a:gd name="T25" fmla="*/ 246 h 253"/>
                <a:gd name="T26" fmla="*/ 36 w 144"/>
                <a:gd name="T27" fmla="*/ 251 h 253"/>
                <a:gd name="T28" fmla="*/ 41 w 144"/>
                <a:gd name="T29" fmla="*/ 253 h 253"/>
                <a:gd name="T30" fmla="*/ 55 w 144"/>
                <a:gd name="T31" fmla="*/ 253 h 253"/>
                <a:gd name="T32" fmla="*/ 60 w 144"/>
                <a:gd name="T33" fmla="*/ 250 h 253"/>
                <a:gd name="T34" fmla="*/ 143 w 144"/>
                <a:gd name="T35" fmla="*/ 104 h 253"/>
                <a:gd name="T36" fmla="*/ 143 w 144"/>
                <a:gd name="T37" fmla="*/ 99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4" h="253">
                  <a:moveTo>
                    <a:pt x="143" y="99"/>
                  </a:moveTo>
                  <a:cubicBezTo>
                    <a:pt x="142" y="97"/>
                    <a:pt x="140" y="96"/>
                    <a:pt x="138" y="96"/>
                  </a:cubicBezTo>
                  <a:cubicBezTo>
                    <a:pt x="83" y="96"/>
                    <a:pt x="83" y="96"/>
                    <a:pt x="83" y="96"/>
                  </a:cubicBezTo>
                  <a:cubicBezTo>
                    <a:pt x="122" y="7"/>
                    <a:pt x="122" y="7"/>
                    <a:pt x="122" y="7"/>
                  </a:cubicBezTo>
                  <a:cubicBezTo>
                    <a:pt x="123" y="6"/>
                    <a:pt x="122" y="4"/>
                    <a:pt x="121" y="2"/>
                  </a:cubicBezTo>
                  <a:cubicBezTo>
                    <a:pt x="120" y="1"/>
                    <a:pt x="119" y="0"/>
                    <a:pt x="117" y="0"/>
                  </a:cubicBezTo>
                  <a:cubicBezTo>
                    <a:pt x="56" y="0"/>
                    <a:pt x="56" y="0"/>
                    <a:pt x="56" y="0"/>
                  </a:cubicBezTo>
                  <a:cubicBezTo>
                    <a:pt x="53" y="0"/>
                    <a:pt x="51" y="1"/>
                    <a:pt x="51" y="4"/>
                  </a:cubicBezTo>
                  <a:cubicBezTo>
                    <a:pt x="0" y="146"/>
                    <a:pt x="0" y="146"/>
                    <a:pt x="0" y="146"/>
                  </a:cubicBezTo>
                  <a:cubicBezTo>
                    <a:pt x="0" y="148"/>
                    <a:pt x="0" y="150"/>
                    <a:pt x="1" y="151"/>
                  </a:cubicBezTo>
                  <a:cubicBezTo>
                    <a:pt x="2" y="153"/>
                    <a:pt x="3" y="153"/>
                    <a:pt x="5" y="153"/>
                  </a:cubicBezTo>
                  <a:cubicBezTo>
                    <a:pt x="65" y="153"/>
                    <a:pt x="65" y="153"/>
                    <a:pt x="65" y="153"/>
                  </a:cubicBezTo>
                  <a:cubicBezTo>
                    <a:pt x="36" y="246"/>
                    <a:pt x="36" y="246"/>
                    <a:pt x="36" y="246"/>
                  </a:cubicBezTo>
                  <a:cubicBezTo>
                    <a:pt x="35" y="248"/>
                    <a:pt x="35" y="249"/>
                    <a:pt x="36" y="251"/>
                  </a:cubicBezTo>
                  <a:cubicBezTo>
                    <a:pt x="37" y="252"/>
                    <a:pt x="39" y="253"/>
                    <a:pt x="41" y="253"/>
                  </a:cubicBezTo>
                  <a:cubicBezTo>
                    <a:pt x="55" y="253"/>
                    <a:pt x="55" y="253"/>
                    <a:pt x="55" y="253"/>
                  </a:cubicBezTo>
                  <a:cubicBezTo>
                    <a:pt x="57" y="253"/>
                    <a:pt x="59" y="252"/>
                    <a:pt x="60" y="250"/>
                  </a:cubicBezTo>
                  <a:cubicBezTo>
                    <a:pt x="143" y="104"/>
                    <a:pt x="143" y="104"/>
                    <a:pt x="143" y="104"/>
                  </a:cubicBezTo>
                  <a:cubicBezTo>
                    <a:pt x="144" y="102"/>
                    <a:pt x="144" y="100"/>
                    <a:pt x="143" y="99"/>
                  </a:cubicBezTo>
                  <a:close/>
                </a:path>
              </a:pathLst>
            </a:custGeom>
            <a:solidFill>
              <a:srgbClr val="2F4F4F"/>
            </a:solidFill>
            <a:ln>
              <a:noFill/>
            </a:ln>
          </p:spPr>
        </p:sp>
        <p:sp>
          <p:nvSpPr>
            <p:cNvPr id="26" name="rain-weather-symbol_44078">
              <a:extLst>
                <a:ext uri="{FF2B5EF4-FFF2-40B4-BE49-F238E27FC236}">
                  <a16:creationId xmlns:a16="http://schemas.microsoft.com/office/drawing/2014/main" id="{896A0FEC-A011-427D-B862-5553C3FDCB86}"/>
                </a:ext>
              </a:extLst>
            </p:cNvPr>
            <p:cNvSpPr>
              <a:spLocks noChangeAspect="1"/>
            </p:cNvSpPr>
            <p:nvPr/>
          </p:nvSpPr>
          <p:spPr bwMode="auto">
            <a:xfrm>
              <a:off x="10510489" y="5587006"/>
              <a:ext cx="320182" cy="306653"/>
            </a:xfrm>
            <a:custGeom>
              <a:avLst/>
              <a:gdLst>
                <a:gd name="connsiteX0" fmla="*/ 260350 w 338138"/>
                <a:gd name="connsiteY0" fmla="*/ 260350 h 323850"/>
                <a:gd name="connsiteX1" fmla="*/ 288925 w 338138"/>
                <a:gd name="connsiteY1" fmla="*/ 260350 h 323850"/>
                <a:gd name="connsiteX2" fmla="*/ 288925 w 338138"/>
                <a:gd name="connsiteY2" fmla="*/ 323850 h 323850"/>
                <a:gd name="connsiteX3" fmla="*/ 260350 w 338138"/>
                <a:gd name="connsiteY3" fmla="*/ 323850 h 323850"/>
                <a:gd name="connsiteX4" fmla="*/ 119062 w 338138"/>
                <a:gd name="connsiteY4" fmla="*/ 260350 h 323850"/>
                <a:gd name="connsiteX5" fmla="*/ 147637 w 338138"/>
                <a:gd name="connsiteY5" fmla="*/ 260350 h 323850"/>
                <a:gd name="connsiteX6" fmla="*/ 147637 w 338138"/>
                <a:gd name="connsiteY6" fmla="*/ 323850 h 323850"/>
                <a:gd name="connsiteX7" fmla="*/ 119062 w 338138"/>
                <a:gd name="connsiteY7" fmla="*/ 323850 h 323850"/>
                <a:gd name="connsiteX8" fmla="*/ 190500 w 338138"/>
                <a:gd name="connsiteY8" fmla="*/ 227013 h 323850"/>
                <a:gd name="connsiteX9" fmla="*/ 219075 w 338138"/>
                <a:gd name="connsiteY9" fmla="*/ 227013 h 323850"/>
                <a:gd name="connsiteX10" fmla="*/ 219075 w 338138"/>
                <a:gd name="connsiteY10" fmla="*/ 290513 h 323850"/>
                <a:gd name="connsiteX11" fmla="*/ 190500 w 338138"/>
                <a:gd name="connsiteY11" fmla="*/ 290513 h 323850"/>
                <a:gd name="connsiteX12" fmla="*/ 49212 w 338138"/>
                <a:gd name="connsiteY12" fmla="*/ 227013 h 323850"/>
                <a:gd name="connsiteX13" fmla="*/ 77787 w 338138"/>
                <a:gd name="connsiteY13" fmla="*/ 227013 h 323850"/>
                <a:gd name="connsiteX14" fmla="*/ 77787 w 338138"/>
                <a:gd name="connsiteY14" fmla="*/ 290513 h 323850"/>
                <a:gd name="connsiteX15" fmla="*/ 49212 w 338138"/>
                <a:gd name="connsiteY15" fmla="*/ 290513 h 323850"/>
                <a:gd name="connsiteX16" fmla="*/ 202090 w 338138"/>
                <a:gd name="connsiteY16" fmla="*/ 0 h 323850"/>
                <a:gd name="connsiteX17" fmla="*/ 306438 w 338138"/>
                <a:gd name="connsiteY17" fmla="*/ 102530 h 323850"/>
                <a:gd name="connsiteX18" fmla="*/ 302475 w 338138"/>
                <a:gd name="connsiteY18" fmla="*/ 134078 h 323850"/>
                <a:gd name="connsiteX19" fmla="*/ 338138 w 338138"/>
                <a:gd name="connsiteY19" fmla="*/ 169569 h 323850"/>
                <a:gd name="connsiteX20" fmla="*/ 301154 w 338138"/>
                <a:gd name="connsiteY20" fmla="*/ 206375 h 323850"/>
                <a:gd name="connsiteX21" fmla="*/ 59438 w 338138"/>
                <a:gd name="connsiteY21" fmla="*/ 206375 h 323850"/>
                <a:gd name="connsiteX22" fmla="*/ 0 w 338138"/>
                <a:gd name="connsiteY22" fmla="*/ 147223 h 323850"/>
                <a:gd name="connsiteX23" fmla="*/ 59438 w 338138"/>
                <a:gd name="connsiteY23" fmla="*/ 86756 h 323850"/>
                <a:gd name="connsiteX24" fmla="*/ 99064 w 338138"/>
                <a:gd name="connsiteY24" fmla="*/ 101216 h 323850"/>
                <a:gd name="connsiteX25" fmla="*/ 202090 w 338138"/>
                <a:gd name="connsiteY25" fmla="*/ 0 h 323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38138" h="323850">
                  <a:moveTo>
                    <a:pt x="260350" y="260350"/>
                  </a:moveTo>
                  <a:lnTo>
                    <a:pt x="288925" y="260350"/>
                  </a:lnTo>
                  <a:lnTo>
                    <a:pt x="288925" y="323850"/>
                  </a:lnTo>
                  <a:lnTo>
                    <a:pt x="260350" y="323850"/>
                  </a:lnTo>
                  <a:close/>
                  <a:moveTo>
                    <a:pt x="119062" y="260350"/>
                  </a:moveTo>
                  <a:lnTo>
                    <a:pt x="147637" y="260350"/>
                  </a:lnTo>
                  <a:lnTo>
                    <a:pt x="147637" y="323850"/>
                  </a:lnTo>
                  <a:lnTo>
                    <a:pt x="119062" y="323850"/>
                  </a:lnTo>
                  <a:close/>
                  <a:moveTo>
                    <a:pt x="190500" y="227013"/>
                  </a:moveTo>
                  <a:lnTo>
                    <a:pt x="219075" y="227013"/>
                  </a:lnTo>
                  <a:lnTo>
                    <a:pt x="219075" y="290513"/>
                  </a:lnTo>
                  <a:lnTo>
                    <a:pt x="190500" y="290513"/>
                  </a:lnTo>
                  <a:close/>
                  <a:moveTo>
                    <a:pt x="49212" y="227013"/>
                  </a:moveTo>
                  <a:lnTo>
                    <a:pt x="77787" y="227013"/>
                  </a:lnTo>
                  <a:lnTo>
                    <a:pt x="77787" y="290513"/>
                  </a:lnTo>
                  <a:lnTo>
                    <a:pt x="49212" y="290513"/>
                  </a:lnTo>
                  <a:close/>
                  <a:moveTo>
                    <a:pt x="202090" y="0"/>
                  </a:moveTo>
                  <a:cubicBezTo>
                    <a:pt x="260208" y="0"/>
                    <a:pt x="306438" y="46007"/>
                    <a:pt x="306438" y="102530"/>
                  </a:cubicBezTo>
                  <a:cubicBezTo>
                    <a:pt x="306438" y="114360"/>
                    <a:pt x="305117" y="123562"/>
                    <a:pt x="302475" y="134078"/>
                  </a:cubicBezTo>
                  <a:cubicBezTo>
                    <a:pt x="322288" y="134078"/>
                    <a:pt x="338138" y="149852"/>
                    <a:pt x="338138" y="169569"/>
                  </a:cubicBezTo>
                  <a:cubicBezTo>
                    <a:pt x="338138" y="190601"/>
                    <a:pt x="322288" y="206375"/>
                    <a:pt x="301154" y="206375"/>
                  </a:cubicBezTo>
                  <a:cubicBezTo>
                    <a:pt x="301154" y="206375"/>
                    <a:pt x="301154" y="206375"/>
                    <a:pt x="59438" y="206375"/>
                  </a:cubicBezTo>
                  <a:cubicBezTo>
                    <a:pt x="26417" y="206375"/>
                    <a:pt x="0" y="180085"/>
                    <a:pt x="0" y="147223"/>
                  </a:cubicBezTo>
                  <a:cubicBezTo>
                    <a:pt x="0" y="114360"/>
                    <a:pt x="26417" y="86756"/>
                    <a:pt x="59438" y="86756"/>
                  </a:cubicBezTo>
                  <a:cubicBezTo>
                    <a:pt x="75288" y="86756"/>
                    <a:pt x="88497" y="92014"/>
                    <a:pt x="99064" y="101216"/>
                  </a:cubicBezTo>
                  <a:cubicBezTo>
                    <a:pt x="100384" y="44692"/>
                    <a:pt x="145293" y="0"/>
                    <a:pt x="202090" y="0"/>
                  </a:cubicBezTo>
                  <a:close/>
                </a:path>
              </a:pathLst>
            </a:custGeom>
            <a:solidFill>
              <a:srgbClr val="2F4F4F"/>
            </a:solidFill>
            <a:ln>
              <a:noFill/>
            </a:ln>
          </p:spPr>
          <p:txBody>
            <a:bodyPr/>
            <a:lstStyle/>
            <a:p>
              <a:endParaRPr lang="zh-CN" altLang="en-US" dirty="0"/>
            </a:p>
          </p:txBody>
        </p:sp>
        <p:sp>
          <p:nvSpPr>
            <p:cNvPr id="27" name="big-and-small-drops_16761">
              <a:extLst>
                <a:ext uri="{FF2B5EF4-FFF2-40B4-BE49-F238E27FC236}">
                  <a16:creationId xmlns:a16="http://schemas.microsoft.com/office/drawing/2014/main" id="{37D0B289-8A0B-4B30-B73A-9F6D2543C6D5}"/>
                </a:ext>
              </a:extLst>
            </p:cNvPr>
            <p:cNvSpPr>
              <a:spLocks noChangeAspect="1"/>
            </p:cNvSpPr>
            <p:nvPr/>
          </p:nvSpPr>
          <p:spPr bwMode="auto">
            <a:xfrm>
              <a:off x="10037822" y="5832505"/>
              <a:ext cx="252494" cy="349861"/>
            </a:xfrm>
            <a:custGeom>
              <a:avLst/>
              <a:gdLst>
                <a:gd name="connsiteX0" fmla="*/ 177817 w 242888"/>
                <a:gd name="connsiteY0" fmla="*/ 65657 h 336551"/>
                <a:gd name="connsiteX1" fmla="*/ 178514 w 242888"/>
                <a:gd name="connsiteY1" fmla="*/ 67377 h 336551"/>
                <a:gd name="connsiteX2" fmla="*/ 177800 w 242888"/>
                <a:gd name="connsiteY2" fmla="*/ 65714 h 336551"/>
                <a:gd name="connsiteX3" fmla="*/ 100147 w 242888"/>
                <a:gd name="connsiteY3" fmla="*/ 33338 h 336551"/>
                <a:gd name="connsiteX4" fmla="*/ 104101 w 242888"/>
                <a:gd name="connsiteY4" fmla="*/ 38588 h 336551"/>
                <a:gd name="connsiteX5" fmla="*/ 201613 w 242888"/>
                <a:gd name="connsiteY5" fmla="*/ 236793 h 336551"/>
                <a:gd name="connsiteX6" fmla="*/ 100147 w 242888"/>
                <a:gd name="connsiteY6" fmla="*/ 336551 h 336551"/>
                <a:gd name="connsiteX7" fmla="*/ 0 w 242888"/>
                <a:gd name="connsiteY7" fmla="*/ 236793 h 336551"/>
                <a:gd name="connsiteX8" fmla="*/ 97512 w 242888"/>
                <a:gd name="connsiteY8" fmla="*/ 38588 h 336551"/>
                <a:gd name="connsiteX9" fmla="*/ 100147 w 242888"/>
                <a:gd name="connsiteY9" fmla="*/ 33338 h 336551"/>
                <a:gd name="connsiteX10" fmla="*/ 210215 w 242888"/>
                <a:gd name="connsiteY10" fmla="*/ 7938 h 336551"/>
                <a:gd name="connsiteX11" fmla="*/ 211544 w 242888"/>
                <a:gd name="connsiteY11" fmla="*/ 10584 h 336551"/>
                <a:gd name="connsiteX12" fmla="*/ 238125 w 242888"/>
                <a:gd name="connsiteY12" fmla="*/ 66147 h 336551"/>
                <a:gd name="connsiteX13" fmla="*/ 210215 w 242888"/>
                <a:gd name="connsiteY13" fmla="*/ 95251 h 336551"/>
                <a:gd name="connsiteX14" fmla="*/ 180975 w 242888"/>
                <a:gd name="connsiteY14" fmla="*/ 66147 h 336551"/>
                <a:gd name="connsiteX15" fmla="*/ 207557 w 242888"/>
                <a:gd name="connsiteY15" fmla="*/ 10584 h 336551"/>
                <a:gd name="connsiteX16" fmla="*/ 210215 w 242888"/>
                <a:gd name="connsiteY16" fmla="*/ 7938 h 336551"/>
                <a:gd name="connsiteX17" fmla="*/ 210344 w 242888"/>
                <a:gd name="connsiteY17" fmla="*/ 0 h 336551"/>
                <a:gd name="connsiteX18" fmla="*/ 212948 w 242888"/>
                <a:gd name="connsiteY18" fmla="*/ 3937 h 336551"/>
                <a:gd name="connsiteX19" fmla="*/ 242888 w 242888"/>
                <a:gd name="connsiteY19" fmla="*/ 65617 h 336551"/>
                <a:gd name="connsiteX20" fmla="*/ 210344 w 242888"/>
                <a:gd name="connsiteY20" fmla="*/ 98425 h 336551"/>
                <a:gd name="connsiteX21" fmla="*/ 187238 w 242888"/>
                <a:gd name="connsiteY21" fmla="*/ 88911 h 336551"/>
                <a:gd name="connsiteX22" fmla="*/ 178514 w 242888"/>
                <a:gd name="connsiteY22" fmla="*/ 67377 h 336551"/>
                <a:gd name="connsiteX23" fmla="*/ 187186 w 242888"/>
                <a:gd name="connsiteY23" fmla="*/ 87598 h 336551"/>
                <a:gd name="connsiteX24" fmla="*/ 209415 w 242888"/>
                <a:gd name="connsiteY24" fmla="*/ 96838 h 336551"/>
                <a:gd name="connsiteX25" fmla="*/ 239713 w 242888"/>
                <a:gd name="connsiteY25" fmla="*/ 65714 h 336551"/>
                <a:gd name="connsiteX26" fmla="*/ 210733 w 242888"/>
                <a:gd name="connsiteY26" fmla="*/ 6060 h 336551"/>
                <a:gd name="connsiteX27" fmla="*/ 209415 w 242888"/>
                <a:gd name="connsiteY27" fmla="*/ 4763 h 336551"/>
                <a:gd name="connsiteX28" fmla="*/ 208098 w 242888"/>
                <a:gd name="connsiteY28" fmla="*/ 6060 h 336551"/>
                <a:gd name="connsiteX29" fmla="*/ 182164 w 242888"/>
                <a:gd name="connsiteY29" fmla="*/ 50557 h 336551"/>
                <a:gd name="connsiteX30" fmla="*/ 177817 w 242888"/>
                <a:gd name="connsiteY30" fmla="*/ 65657 h 336551"/>
                <a:gd name="connsiteX31" fmla="*/ 177800 w 242888"/>
                <a:gd name="connsiteY31" fmla="*/ 65617 h 336551"/>
                <a:gd name="connsiteX32" fmla="*/ 207741 w 242888"/>
                <a:gd name="connsiteY32" fmla="*/ 3937 h 336551"/>
                <a:gd name="connsiteX33" fmla="*/ 210344 w 242888"/>
                <a:gd name="connsiteY33" fmla="*/ 0 h 33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42888" h="336551">
                  <a:moveTo>
                    <a:pt x="177817" y="65657"/>
                  </a:moveTo>
                  <a:lnTo>
                    <a:pt x="178514" y="67377"/>
                  </a:lnTo>
                  <a:lnTo>
                    <a:pt x="177800" y="65714"/>
                  </a:lnTo>
                  <a:close/>
                  <a:moveTo>
                    <a:pt x="100147" y="33338"/>
                  </a:moveTo>
                  <a:lnTo>
                    <a:pt x="104101" y="38588"/>
                  </a:lnTo>
                  <a:cubicBezTo>
                    <a:pt x="114642" y="53027"/>
                    <a:pt x="201613" y="184288"/>
                    <a:pt x="201613" y="236793"/>
                  </a:cubicBezTo>
                  <a:cubicBezTo>
                    <a:pt x="201613" y="291922"/>
                    <a:pt x="155492" y="336551"/>
                    <a:pt x="100147" y="336551"/>
                  </a:cubicBezTo>
                  <a:cubicBezTo>
                    <a:pt x="44803" y="336551"/>
                    <a:pt x="0" y="291922"/>
                    <a:pt x="0" y="236793"/>
                  </a:cubicBezTo>
                  <a:cubicBezTo>
                    <a:pt x="0" y="184288"/>
                    <a:pt x="86970" y="53027"/>
                    <a:pt x="97512" y="38588"/>
                  </a:cubicBezTo>
                  <a:cubicBezTo>
                    <a:pt x="97512" y="38588"/>
                    <a:pt x="97512" y="38588"/>
                    <a:pt x="100147" y="33338"/>
                  </a:cubicBezTo>
                  <a:close/>
                  <a:moveTo>
                    <a:pt x="210215" y="7938"/>
                  </a:moveTo>
                  <a:cubicBezTo>
                    <a:pt x="211544" y="10584"/>
                    <a:pt x="211544" y="10584"/>
                    <a:pt x="211544" y="10584"/>
                  </a:cubicBezTo>
                  <a:cubicBezTo>
                    <a:pt x="218189" y="21167"/>
                    <a:pt x="238125" y="52917"/>
                    <a:pt x="238125" y="66147"/>
                  </a:cubicBezTo>
                  <a:cubicBezTo>
                    <a:pt x="238125" y="82022"/>
                    <a:pt x="226164" y="95251"/>
                    <a:pt x="210215" y="95251"/>
                  </a:cubicBezTo>
                  <a:cubicBezTo>
                    <a:pt x="194266" y="95251"/>
                    <a:pt x="180975" y="82022"/>
                    <a:pt x="180975" y="66147"/>
                  </a:cubicBezTo>
                  <a:cubicBezTo>
                    <a:pt x="180975" y="52917"/>
                    <a:pt x="202240" y="21167"/>
                    <a:pt x="207557" y="10584"/>
                  </a:cubicBezTo>
                  <a:cubicBezTo>
                    <a:pt x="210215" y="7938"/>
                    <a:pt x="210215" y="7938"/>
                    <a:pt x="210215" y="7938"/>
                  </a:cubicBezTo>
                  <a:close/>
                  <a:moveTo>
                    <a:pt x="210344" y="0"/>
                  </a:moveTo>
                  <a:cubicBezTo>
                    <a:pt x="212948" y="3937"/>
                    <a:pt x="212948" y="3937"/>
                    <a:pt x="212948" y="3937"/>
                  </a:cubicBezTo>
                  <a:cubicBezTo>
                    <a:pt x="218155" y="11811"/>
                    <a:pt x="242888" y="49869"/>
                    <a:pt x="242888" y="65617"/>
                  </a:cubicBezTo>
                  <a:cubicBezTo>
                    <a:pt x="242888" y="83989"/>
                    <a:pt x="228569" y="98425"/>
                    <a:pt x="210344" y="98425"/>
                  </a:cubicBezTo>
                  <a:cubicBezTo>
                    <a:pt x="201232" y="98425"/>
                    <a:pt x="193096" y="94816"/>
                    <a:pt x="187238" y="88911"/>
                  </a:cubicBezTo>
                  <a:lnTo>
                    <a:pt x="178514" y="67377"/>
                  </a:lnTo>
                  <a:lnTo>
                    <a:pt x="187186" y="87598"/>
                  </a:lnTo>
                  <a:cubicBezTo>
                    <a:pt x="192949" y="93272"/>
                    <a:pt x="200853" y="96838"/>
                    <a:pt x="209415" y="96838"/>
                  </a:cubicBezTo>
                  <a:cubicBezTo>
                    <a:pt x="226540" y="96838"/>
                    <a:pt x="239713" y="82573"/>
                    <a:pt x="239713" y="65714"/>
                  </a:cubicBezTo>
                  <a:cubicBezTo>
                    <a:pt x="239713" y="50152"/>
                    <a:pt x="213367" y="11247"/>
                    <a:pt x="210733" y="6060"/>
                  </a:cubicBezTo>
                  <a:cubicBezTo>
                    <a:pt x="209415" y="4763"/>
                    <a:pt x="209415" y="4763"/>
                    <a:pt x="209415" y="4763"/>
                  </a:cubicBezTo>
                  <a:cubicBezTo>
                    <a:pt x="208098" y="6060"/>
                    <a:pt x="208098" y="6060"/>
                    <a:pt x="208098" y="6060"/>
                  </a:cubicBezTo>
                  <a:cubicBezTo>
                    <a:pt x="206122" y="9950"/>
                    <a:pt x="190068" y="32807"/>
                    <a:pt x="182164" y="50557"/>
                  </a:cubicBezTo>
                  <a:lnTo>
                    <a:pt x="177817" y="65657"/>
                  </a:lnTo>
                  <a:lnTo>
                    <a:pt x="177800" y="65617"/>
                  </a:lnTo>
                  <a:cubicBezTo>
                    <a:pt x="177800" y="49869"/>
                    <a:pt x="202534" y="11811"/>
                    <a:pt x="207741" y="3937"/>
                  </a:cubicBezTo>
                  <a:cubicBezTo>
                    <a:pt x="210344" y="0"/>
                    <a:pt x="210344" y="0"/>
                    <a:pt x="210344" y="0"/>
                  </a:cubicBezTo>
                  <a:close/>
                </a:path>
              </a:pathLst>
            </a:custGeom>
            <a:solidFill>
              <a:srgbClr val="2F4F4F"/>
            </a:solidFill>
            <a:ln>
              <a:noFill/>
            </a:ln>
          </p:spPr>
        </p:sp>
        <p:sp>
          <p:nvSpPr>
            <p:cNvPr id="29" name="open-umbrella_72196">
              <a:extLst>
                <a:ext uri="{FF2B5EF4-FFF2-40B4-BE49-F238E27FC236}">
                  <a16:creationId xmlns:a16="http://schemas.microsoft.com/office/drawing/2014/main" id="{B8EDFCF5-5170-4A01-9079-5EAF8AEF703B}"/>
                </a:ext>
              </a:extLst>
            </p:cNvPr>
            <p:cNvSpPr>
              <a:spLocks noChangeAspect="1"/>
            </p:cNvSpPr>
            <p:nvPr/>
          </p:nvSpPr>
          <p:spPr bwMode="auto">
            <a:xfrm>
              <a:off x="10515095" y="6143237"/>
              <a:ext cx="315576" cy="309650"/>
            </a:xfrm>
            <a:custGeom>
              <a:avLst/>
              <a:gdLst>
                <a:gd name="T0" fmla="*/ 256 w 256"/>
                <a:gd name="T1" fmla="*/ 132 h 252"/>
                <a:gd name="T2" fmla="*/ 142 w 256"/>
                <a:gd name="T3" fmla="*/ 13 h 252"/>
                <a:gd name="T4" fmla="*/ 142 w 256"/>
                <a:gd name="T5" fmla="*/ 11 h 252"/>
                <a:gd name="T6" fmla="*/ 131 w 256"/>
                <a:gd name="T7" fmla="*/ 0 h 252"/>
                <a:gd name="T8" fmla="*/ 121 w 256"/>
                <a:gd name="T9" fmla="*/ 11 h 252"/>
                <a:gd name="T10" fmla="*/ 121 w 256"/>
                <a:gd name="T11" fmla="*/ 13 h 252"/>
                <a:gd name="T12" fmla="*/ 0 w 256"/>
                <a:gd name="T13" fmla="*/ 133 h 252"/>
                <a:gd name="T14" fmla="*/ 3 w 256"/>
                <a:gd name="T15" fmla="*/ 136 h 252"/>
                <a:gd name="T16" fmla="*/ 7 w 256"/>
                <a:gd name="T17" fmla="*/ 136 h 252"/>
                <a:gd name="T18" fmla="*/ 11 w 256"/>
                <a:gd name="T19" fmla="*/ 133 h 252"/>
                <a:gd name="T20" fmla="*/ 47 w 256"/>
                <a:gd name="T21" fmla="*/ 103 h 252"/>
                <a:gd name="T22" fmla="*/ 83 w 256"/>
                <a:gd name="T23" fmla="*/ 133 h 252"/>
                <a:gd name="T24" fmla="*/ 87 w 256"/>
                <a:gd name="T25" fmla="*/ 136 h 252"/>
                <a:gd name="T26" fmla="*/ 88 w 256"/>
                <a:gd name="T27" fmla="*/ 136 h 252"/>
                <a:gd name="T28" fmla="*/ 92 w 256"/>
                <a:gd name="T29" fmla="*/ 133 h 252"/>
                <a:gd name="T30" fmla="*/ 121 w 256"/>
                <a:gd name="T31" fmla="*/ 104 h 252"/>
                <a:gd name="T32" fmla="*/ 121 w 256"/>
                <a:gd name="T33" fmla="*/ 216 h 252"/>
                <a:gd name="T34" fmla="*/ 157 w 256"/>
                <a:gd name="T35" fmla="*/ 252 h 252"/>
                <a:gd name="T36" fmla="*/ 159 w 256"/>
                <a:gd name="T37" fmla="*/ 252 h 252"/>
                <a:gd name="T38" fmla="*/ 195 w 256"/>
                <a:gd name="T39" fmla="*/ 216 h 252"/>
                <a:gd name="T40" fmla="*/ 184 w 256"/>
                <a:gd name="T41" fmla="*/ 205 h 252"/>
                <a:gd name="T42" fmla="*/ 174 w 256"/>
                <a:gd name="T43" fmla="*/ 216 h 252"/>
                <a:gd name="T44" fmla="*/ 159 w 256"/>
                <a:gd name="T45" fmla="*/ 231 h 252"/>
                <a:gd name="T46" fmla="*/ 157 w 256"/>
                <a:gd name="T47" fmla="*/ 231 h 252"/>
                <a:gd name="T48" fmla="*/ 142 w 256"/>
                <a:gd name="T49" fmla="*/ 216 h 252"/>
                <a:gd name="T50" fmla="*/ 142 w 256"/>
                <a:gd name="T51" fmla="*/ 106 h 252"/>
                <a:gd name="T52" fmla="*/ 164 w 256"/>
                <a:gd name="T53" fmla="*/ 133 h 252"/>
                <a:gd name="T54" fmla="*/ 168 w 256"/>
                <a:gd name="T55" fmla="*/ 136 h 252"/>
                <a:gd name="T56" fmla="*/ 169 w 256"/>
                <a:gd name="T57" fmla="*/ 136 h 252"/>
                <a:gd name="T58" fmla="*/ 173 w 256"/>
                <a:gd name="T59" fmla="*/ 133 h 252"/>
                <a:gd name="T60" fmla="*/ 209 w 256"/>
                <a:gd name="T61" fmla="*/ 103 h 252"/>
                <a:gd name="T62" fmla="*/ 245 w 256"/>
                <a:gd name="T63" fmla="*/ 133 h 252"/>
                <a:gd name="T64" fmla="*/ 249 w 256"/>
                <a:gd name="T65" fmla="*/ 136 h 252"/>
                <a:gd name="T66" fmla="*/ 253 w 256"/>
                <a:gd name="T67" fmla="*/ 136 h 252"/>
                <a:gd name="T68" fmla="*/ 253 w 256"/>
                <a:gd name="T69" fmla="*/ 136 h 252"/>
                <a:gd name="T70" fmla="*/ 256 w 256"/>
                <a:gd name="T71" fmla="*/ 133 h 252"/>
                <a:gd name="T72" fmla="*/ 256 w 256"/>
                <a:gd name="T73" fmla="*/ 13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56" h="252">
                  <a:moveTo>
                    <a:pt x="256" y="132"/>
                  </a:moveTo>
                  <a:cubicBezTo>
                    <a:pt x="256" y="71"/>
                    <a:pt x="206" y="20"/>
                    <a:pt x="142" y="13"/>
                  </a:cubicBezTo>
                  <a:cubicBezTo>
                    <a:pt x="142" y="11"/>
                    <a:pt x="142" y="11"/>
                    <a:pt x="142" y="11"/>
                  </a:cubicBezTo>
                  <a:cubicBezTo>
                    <a:pt x="142" y="5"/>
                    <a:pt x="137" y="0"/>
                    <a:pt x="131" y="0"/>
                  </a:cubicBezTo>
                  <a:cubicBezTo>
                    <a:pt x="126" y="0"/>
                    <a:pt x="121" y="5"/>
                    <a:pt x="121" y="11"/>
                  </a:cubicBezTo>
                  <a:cubicBezTo>
                    <a:pt x="121" y="13"/>
                    <a:pt x="121" y="13"/>
                    <a:pt x="121" y="13"/>
                  </a:cubicBezTo>
                  <a:cubicBezTo>
                    <a:pt x="54" y="16"/>
                    <a:pt x="0" y="69"/>
                    <a:pt x="0" y="133"/>
                  </a:cubicBezTo>
                  <a:cubicBezTo>
                    <a:pt x="0" y="135"/>
                    <a:pt x="2" y="136"/>
                    <a:pt x="3" y="136"/>
                  </a:cubicBezTo>
                  <a:cubicBezTo>
                    <a:pt x="7" y="136"/>
                    <a:pt x="7" y="136"/>
                    <a:pt x="7" y="136"/>
                  </a:cubicBezTo>
                  <a:cubicBezTo>
                    <a:pt x="9" y="136"/>
                    <a:pt x="11" y="135"/>
                    <a:pt x="11" y="133"/>
                  </a:cubicBezTo>
                  <a:cubicBezTo>
                    <a:pt x="14" y="116"/>
                    <a:pt x="29" y="103"/>
                    <a:pt x="47" y="103"/>
                  </a:cubicBezTo>
                  <a:cubicBezTo>
                    <a:pt x="65" y="103"/>
                    <a:pt x="80" y="116"/>
                    <a:pt x="83" y="133"/>
                  </a:cubicBezTo>
                  <a:cubicBezTo>
                    <a:pt x="84" y="135"/>
                    <a:pt x="85" y="136"/>
                    <a:pt x="87" y="136"/>
                  </a:cubicBezTo>
                  <a:cubicBezTo>
                    <a:pt x="88" y="136"/>
                    <a:pt x="88" y="136"/>
                    <a:pt x="88" y="136"/>
                  </a:cubicBezTo>
                  <a:cubicBezTo>
                    <a:pt x="90" y="136"/>
                    <a:pt x="91" y="135"/>
                    <a:pt x="92" y="133"/>
                  </a:cubicBezTo>
                  <a:cubicBezTo>
                    <a:pt x="95" y="118"/>
                    <a:pt x="106" y="107"/>
                    <a:pt x="121" y="104"/>
                  </a:cubicBezTo>
                  <a:cubicBezTo>
                    <a:pt x="121" y="216"/>
                    <a:pt x="121" y="216"/>
                    <a:pt x="121" y="216"/>
                  </a:cubicBezTo>
                  <a:cubicBezTo>
                    <a:pt x="121" y="235"/>
                    <a:pt x="137" y="252"/>
                    <a:pt x="157" y="252"/>
                  </a:cubicBezTo>
                  <a:cubicBezTo>
                    <a:pt x="159" y="252"/>
                    <a:pt x="159" y="252"/>
                    <a:pt x="159" y="252"/>
                  </a:cubicBezTo>
                  <a:cubicBezTo>
                    <a:pt x="179" y="252"/>
                    <a:pt x="195" y="235"/>
                    <a:pt x="195" y="216"/>
                  </a:cubicBezTo>
                  <a:cubicBezTo>
                    <a:pt x="195" y="210"/>
                    <a:pt x="190" y="205"/>
                    <a:pt x="184" y="205"/>
                  </a:cubicBezTo>
                  <a:cubicBezTo>
                    <a:pt x="179" y="205"/>
                    <a:pt x="174" y="210"/>
                    <a:pt x="174" y="216"/>
                  </a:cubicBezTo>
                  <a:cubicBezTo>
                    <a:pt x="174" y="224"/>
                    <a:pt x="167" y="231"/>
                    <a:pt x="159" y="231"/>
                  </a:cubicBezTo>
                  <a:cubicBezTo>
                    <a:pt x="157" y="231"/>
                    <a:pt x="157" y="231"/>
                    <a:pt x="157" y="231"/>
                  </a:cubicBezTo>
                  <a:cubicBezTo>
                    <a:pt x="149" y="231"/>
                    <a:pt x="142" y="224"/>
                    <a:pt x="142" y="216"/>
                  </a:cubicBezTo>
                  <a:cubicBezTo>
                    <a:pt x="142" y="106"/>
                    <a:pt x="142" y="106"/>
                    <a:pt x="142" y="106"/>
                  </a:cubicBezTo>
                  <a:cubicBezTo>
                    <a:pt x="153" y="110"/>
                    <a:pt x="162" y="121"/>
                    <a:pt x="164" y="133"/>
                  </a:cubicBezTo>
                  <a:cubicBezTo>
                    <a:pt x="165" y="135"/>
                    <a:pt x="166" y="136"/>
                    <a:pt x="168" y="136"/>
                  </a:cubicBezTo>
                  <a:cubicBezTo>
                    <a:pt x="169" y="136"/>
                    <a:pt x="169" y="136"/>
                    <a:pt x="169" y="136"/>
                  </a:cubicBezTo>
                  <a:cubicBezTo>
                    <a:pt x="171" y="136"/>
                    <a:pt x="172" y="135"/>
                    <a:pt x="173" y="133"/>
                  </a:cubicBezTo>
                  <a:cubicBezTo>
                    <a:pt x="176" y="116"/>
                    <a:pt x="191" y="103"/>
                    <a:pt x="209" y="103"/>
                  </a:cubicBezTo>
                  <a:cubicBezTo>
                    <a:pt x="227" y="103"/>
                    <a:pt x="242" y="116"/>
                    <a:pt x="245" y="133"/>
                  </a:cubicBezTo>
                  <a:cubicBezTo>
                    <a:pt x="245" y="135"/>
                    <a:pt x="247" y="136"/>
                    <a:pt x="249" y="136"/>
                  </a:cubicBezTo>
                  <a:cubicBezTo>
                    <a:pt x="253" y="136"/>
                    <a:pt x="253" y="136"/>
                    <a:pt x="253" y="136"/>
                  </a:cubicBezTo>
                  <a:cubicBezTo>
                    <a:pt x="253" y="136"/>
                    <a:pt x="253" y="136"/>
                    <a:pt x="253" y="136"/>
                  </a:cubicBezTo>
                  <a:cubicBezTo>
                    <a:pt x="254" y="136"/>
                    <a:pt x="256" y="135"/>
                    <a:pt x="256" y="133"/>
                  </a:cubicBezTo>
                  <a:cubicBezTo>
                    <a:pt x="256" y="133"/>
                    <a:pt x="256" y="132"/>
                    <a:pt x="256" y="132"/>
                  </a:cubicBezTo>
                  <a:close/>
                </a:path>
              </a:pathLst>
            </a:custGeom>
            <a:solidFill>
              <a:srgbClr val="2F4F4F"/>
            </a:solidFill>
            <a:ln>
              <a:noFill/>
            </a:ln>
          </p:spPr>
        </p:sp>
      </p:grpSp>
      <p:sp>
        <p:nvSpPr>
          <p:cNvPr id="30" name="文本框 29">
            <a:extLst>
              <a:ext uri="{FF2B5EF4-FFF2-40B4-BE49-F238E27FC236}">
                <a16:creationId xmlns:a16="http://schemas.microsoft.com/office/drawing/2014/main" id="{16DFEA40-5F94-43C5-B74D-0BAB2E02D4C5}"/>
              </a:ext>
            </a:extLst>
          </p:cNvPr>
          <p:cNvSpPr txBox="1"/>
          <p:nvPr/>
        </p:nvSpPr>
        <p:spPr>
          <a:xfrm>
            <a:off x="7085170" y="1798696"/>
            <a:ext cx="3745126" cy="2677656"/>
          </a:xfrm>
          <a:prstGeom prst="rect">
            <a:avLst/>
          </a:prstGeom>
          <a:noFill/>
        </p:spPr>
        <p:txBody>
          <a:bodyPr wrap="square" rtlCol="0">
            <a:spAutoFit/>
          </a:bodyPr>
          <a:lstStyle/>
          <a:p>
            <a:r>
              <a:rPr lang="zh-CN" altLang="en-US" sz="2800" dirty="0">
                <a:solidFill>
                  <a:srgbClr val="00FFFF"/>
                </a:solidFill>
                <a:ea typeface="Adobe 楷体 Std R" panose="02020400000000000000" pitchFamily="18" charset="-122"/>
              </a:rPr>
              <a:t>受台风侵袭，汕尾附近（站号：</a:t>
            </a:r>
            <a:r>
              <a:rPr lang="en-US" altLang="zh-CN" sz="2800" dirty="0">
                <a:solidFill>
                  <a:srgbClr val="00FFFF"/>
                </a:solidFill>
                <a:ea typeface="Adobe 楷体 Std R" panose="02020400000000000000" pitchFamily="18" charset="-122"/>
              </a:rPr>
              <a:t>59502</a:t>
            </a:r>
            <a:r>
              <a:rPr lang="zh-CN" altLang="en-US" sz="2800" dirty="0">
                <a:solidFill>
                  <a:srgbClr val="00FFFF"/>
                </a:solidFill>
                <a:ea typeface="Adobe 楷体 Std R" panose="02020400000000000000" pitchFamily="18" charset="-122"/>
              </a:rPr>
              <a:t>）测站一周降水量突破</a:t>
            </a:r>
            <a:r>
              <a:rPr lang="en-US" altLang="zh-CN" sz="2800" dirty="0">
                <a:solidFill>
                  <a:srgbClr val="00FFFF"/>
                </a:solidFill>
                <a:ea typeface="Adobe 楷体 Std R" panose="02020400000000000000" pitchFamily="18" charset="-122"/>
              </a:rPr>
              <a:t>800</a:t>
            </a:r>
            <a:r>
              <a:rPr lang="zh-CN" altLang="en-US" sz="2800" dirty="0">
                <a:solidFill>
                  <a:srgbClr val="00FFFF"/>
                </a:solidFill>
                <a:ea typeface="Adobe 楷体 Std R" panose="02020400000000000000" pitchFamily="18" charset="-122"/>
              </a:rPr>
              <a:t>毫米，稳居周降水雨量排行榜头名，其它雨量大站也多在两广。</a:t>
            </a:r>
            <a:endParaRPr lang="zh-CN" altLang="en-US" sz="2400" dirty="0">
              <a:solidFill>
                <a:srgbClr val="00FFFF"/>
              </a:solidFill>
              <a:ea typeface="Adobe 楷体 Std R" panose="02020400000000000000" pitchFamily="18" charset="-122"/>
            </a:endParaRPr>
          </a:p>
        </p:txBody>
      </p:sp>
    </p:spTree>
    <p:extLst>
      <p:ext uri="{BB962C8B-B14F-4D97-AF65-F5344CB8AC3E}">
        <p14:creationId xmlns:p14="http://schemas.microsoft.com/office/powerpoint/2010/main" val="15064281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7" name="PA_矩形 10">
            <a:extLst>
              <a:ext uri="{FF2B5EF4-FFF2-40B4-BE49-F238E27FC236}">
                <a16:creationId xmlns:a16="http://schemas.microsoft.com/office/drawing/2014/main" id="{847465AF-0FE8-4271-BC27-8CA763AAE3AE}"/>
              </a:ext>
            </a:extLst>
          </p:cNvPr>
          <p:cNvSpPr>
            <a:spLocks noMove="1" noResize="1"/>
          </p:cNvSpPr>
          <p:nvPr>
            <p:custDataLst>
              <p:tags r:id="rId1"/>
            </p:custDataLst>
          </p:nvPr>
        </p:nvSpPr>
        <p:spPr>
          <a:xfrm>
            <a:off x="0" y="2"/>
            <a:ext cx="12192000" cy="6857999"/>
          </a:xfrm>
          <a:prstGeom prst="rect">
            <a:avLst/>
          </a:prstGeom>
          <a:solidFill>
            <a:srgbClr val="0000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grpSp>
        <p:nvGrpSpPr>
          <p:cNvPr id="3" name="组合 2">
            <a:extLst>
              <a:ext uri="{FF2B5EF4-FFF2-40B4-BE49-F238E27FC236}">
                <a16:creationId xmlns:a16="http://schemas.microsoft.com/office/drawing/2014/main" id="{FB56AF36-40EC-419E-9792-3DAFD4FB2441}"/>
              </a:ext>
            </a:extLst>
          </p:cNvPr>
          <p:cNvGrpSpPr/>
          <p:nvPr/>
        </p:nvGrpSpPr>
        <p:grpSpPr>
          <a:xfrm>
            <a:off x="391522" y="959242"/>
            <a:ext cx="6156687" cy="5415053"/>
            <a:chOff x="391523" y="959242"/>
            <a:chExt cx="5962606" cy="5415053"/>
          </a:xfrm>
        </p:grpSpPr>
        <p:sp>
          <p:nvSpPr>
            <p:cNvPr id="25" name="任意多边形: 形状 24">
              <a:extLst>
                <a:ext uri="{FF2B5EF4-FFF2-40B4-BE49-F238E27FC236}">
                  <a16:creationId xmlns:a16="http://schemas.microsoft.com/office/drawing/2014/main" id="{F2F8C3FC-ED0E-4655-B34D-60A2CD540B45}"/>
                </a:ext>
              </a:extLst>
            </p:cNvPr>
            <p:cNvSpPr/>
            <p:nvPr/>
          </p:nvSpPr>
          <p:spPr>
            <a:xfrm flipH="1">
              <a:off x="436138" y="959243"/>
              <a:ext cx="5917991" cy="5415052"/>
            </a:xfrm>
            <a:custGeom>
              <a:avLst/>
              <a:gdLst>
                <a:gd name="connsiteX0" fmla="*/ 5917991 w 5917991"/>
                <a:gd name="connsiteY0" fmla="*/ 0 h 5415052"/>
                <a:gd name="connsiteX1" fmla="*/ 0 w 5917991"/>
                <a:gd name="connsiteY1" fmla="*/ 0 h 5415052"/>
                <a:gd name="connsiteX2" fmla="*/ 0 w 5917991"/>
                <a:gd name="connsiteY2" fmla="*/ 5415052 h 5415052"/>
                <a:gd name="connsiteX3" fmla="*/ 2013538 w 5917991"/>
                <a:gd name="connsiteY3" fmla="*/ 5415052 h 5415052"/>
                <a:gd name="connsiteX4" fmla="*/ 2057107 w 5917991"/>
                <a:gd name="connsiteY4" fmla="*/ 5379479 h 5415052"/>
                <a:gd name="connsiteX5" fmla="*/ 3845203 w 5917991"/>
                <a:gd name="connsiteY5" fmla="*/ 3740289 h 5415052"/>
                <a:gd name="connsiteX6" fmla="*/ 3845203 w 5917991"/>
                <a:gd name="connsiteY6" fmla="*/ 3725697 h 5415052"/>
                <a:gd name="connsiteX7" fmla="*/ 5917991 w 5917991"/>
                <a:gd name="connsiteY7" fmla="*/ 3725697 h 5415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17991" h="5415052">
                  <a:moveTo>
                    <a:pt x="5917991" y="0"/>
                  </a:moveTo>
                  <a:lnTo>
                    <a:pt x="0" y="0"/>
                  </a:lnTo>
                  <a:lnTo>
                    <a:pt x="0" y="5415052"/>
                  </a:lnTo>
                  <a:lnTo>
                    <a:pt x="2013538" y="5415052"/>
                  </a:lnTo>
                  <a:lnTo>
                    <a:pt x="2057107" y="5379479"/>
                  </a:lnTo>
                  <a:lnTo>
                    <a:pt x="3845203" y="3740289"/>
                  </a:lnTo>
                  <a:lnTo>
                    <a:pt x="3845203" y="3725697"/>
                  </a:lnTo>
                  <a:lnTo>
                    <a:pt x="5917991" y="3725697"/>
                  </a:lnTo>
                  <a:close/>
                </a:path>
              </a:pathLst>
            </a:custGeom>
            <a:solidFill>
              <a:srgbClr val="000000">
                <a:alpha val="50196"/>
              </a:srgbClr>
            </a:solidFill>
            <a:ln w="28575">
              <a:noFill/>
              <a:prstDash val="sysDot"/>
            </a:ln>
            <a:effectLst>
              <a:glow rad="101600">
                <a:srgbClr val="00CFD2">
                  <a:alpha val="6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14" name="图片 13">
              <a:extLst>
                <a:ext uri="{FF2B5EF4-FFF2-40B4-BE49-F238E27FC236}">
                  <a16:creationId xmlns:a16="http://schemas.microsoft.com/office/drawing/2014/main" id="{A2D3ED3E-13EA-422F-9079-97069F9DEA1F}"/>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10000" b="90000" l="10000" r="90000">
                          <a14:foregroundMark x1="43500" y1="75671" x2="43500" y2="75671"/>
                          <a14:foregroundMark x1="74750" y1="56711" x2="74750" y2="56711"/>
                        </a14:backgroundRemoval>
                      </a14:imgEffect>
                    </a14:imgLayer>
                  </a14:imgProps>
                </a:ext>
                <a:ext uri="{28A0092B-C50C-407E-A947-70E740481C1C}">
                  <a14:useLocalDpi xmlns:a14="http://schemas.microsoft.com/office/drawing/2010/main" val="0"/>
                </a:ext>
              </a:extLst>
            </a:blip>
            <a:srcRect l="11776" t="44974" r="18841" b="15621"/>
            <a:stretch/>
          </p:blipFill>
          <p:spPr>
            <a:xfrm>
              <a:off x="391523" y="959242"/>
              <a:ext cx="5659833" cy="3727775"/>
            </a:xfrm>
            <a:prstGeom prst="rect">
              <a:avLst/>
            </a:prstGeom>
          </p:spPr>
        </p:pic>
      </p:grpSp>
      <p:grpSp>
        <p:nvGrpSpPr>
          <p:cNvPr id="28" name="组合 27">
            <a:extLst>
              <a:ext uri="{FF2B5EF4-FFF2-40B4-BE49-F238E27FC236}">
                <a16:creationId xmlns:a16="http://schemas.microsoft.com/office/drawing/2014/main" id="{DE1DF296-C702-46A5-B4E6-464E3DF94813}"/>
              </a:ext>
            </a:extLst>
          </p:cNvPr>
          <p:cNvGrpSpPr/>
          <p:nvPr/>
        </p:nvGrpSpPr>
        <p:grpSpPr>
          <a:xfrm>
            <a:off x="185347" y="261976"/>
            <a:ext cx="3474459" cy="898422"/>
            <a:chOff x="7593874" y="890583"/>
            <a:chExt cx="3474459" cy="898422"/>
          </a:xfrm>
        </p:grpSpPr>
        <p:grpSp>
          <p:nvGrpSpPr>
            <p:cNvPr id="30" name="组合 29">
              <a:extLst>
                <a:ext uri="{FF2B5EF4-FFF2-40B4-BE49-F238E27FC236}">
                  <a16:creationId xmlns:a16="http://schemas.microsoft.com/office/drawing/2014/main" id="{9A7B0B82-170C-461E-BD4D-10545B3F89B8}"/>
                </a:ext>
              </a:extLst>
            </p:cNvPr>
            <p:cNvGrpSpPr/>
            <p:nvPr/>
          </p:nvGrpSpPr>
          <p:grpSpPr>
            <a:xfrm>
              <a:off x="7865743" y="890583"/>
              <a:ext cx="3202590" cy="506045"/>
              <a:chOff x="6217109" y="473395"/>
              <a:chExt cx="3202590" cy="574884"/>
            </a:xfrm>
            <a:solidFill>
              <a:srgbClr val="00CFD2"/>
            </a:solidFill>
          </p:grpSpPr>
          <p:sp>
            <p:nvSpPr>
              <p:cNvPr id="35" name="任意多边形: 形状 34">
                <a:extLst>
                  <a:ext uri="{FF2B5EF4-FFF2-40B4-BE49-F238E27FC236}">
                    <a16:creationId xmlns:a16="http://schemas.microsoft.com/office/drawing/2014/main" id="{FC4737B1-E709-4ED7-8427-D138AFD5B019}"/>
                  </a:ext>
                </a:extLst>
              </p:cNvPr>
              <p:cNvSpPr/>
              <p:nvPr/>
            </p:nvSpPr>
            <p:spPr>
              <a:xfrm>
                <a:off x="8953700" y="473395"/>
                <a:ext cx="465999" cy="574039"/>
              </a:xfrm>
              <a:custGeom>
                <a:avLst/>
                <a:gdLst>
                  <a:gd name="connsiteX0" fmla="*/ 30004 w 508146"/>
                  <a:gd name="connsiteY0" fmla="*/ 0 h 574038"/>
                  <a:gd name="connsiteX1" fmla="*/ 285800 w 508146"/>
                  <a:gd name="connsiteY1" fmla="*/ 0 h 574038"/>
                  <a:gd name="connsiteX2" fmla="*/ 508146 w 508146"/>
                  <a:gd name="connsiteY2" fmla="*/ 287790 h 574038"/>
                  <a:gd name="connsiteX3" fmla="*/ 255796 w 508146"/>
                  <a:gd name="connsiteY3" fmla="*/ 574038 h 574038"/>
                  <a:gd name="connsiteX4" fmla="*/ 0 w 508146"/>
                  <a:gd name="connsiteY4" fmla="*/ 574038 h 574038"/>
                  <a:gd name="connsiteX5" fmla="*/ 252350 w 508146"/>
                  <a:gd name="connsiteY5" fmla="*/ 287790 h 574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8146" h="574038">
                    <a:moveTo>
                      <a:pt x="30004" y="0"/>
                    </a:moveTo>
                    <a:lnTo>
                      <a:pt x="285800" y="0"/>
                    </a:lnTo>
                    <a:lnTo>
                      <a:pt x="508146" y="287790"/>
                    </a:lnTo>
                    <a:lnTo>
                      <a:pt x="255796" y="574038"/>
                    </a:lnTo>
                    <a:lnTo>
                      <a:pt x="0" y="574038"/>
                    </a:lnTo>
                    <a:lnTo>
                      <a:pt x="252350" y="287790"/>
                    </a:lnTo>
                    <a:close/>
                  </a:path>
                </a:pathLst>
              </a:cu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形状 35">
                <a:extLst>
                  <a:ext uri="{FF2B5EF4-FFF2-40B4-BE49-F238E27FC236}">
                    <a16:creationId xmlns:a16="http://schemas.microsoft.com/office/drawing/2014/main" id="{976913C0-5C7A-4688-9BCC-BDCDEA714E08}"/>
                  </a:ext>
                </a:extLst>
              </p:cNvPr>
              <p:cNvSpPr/>
              <p:nvPr/>
            </p:nvSpPr>
            <p:spPr>
              <a:xfrm>
                <a:off x="6217109" y="474241"/>
                <a:ext cx="2827743" cy="574038"/>
              </a:xfrm>
              <a:custGeom>
                <a:avLst/>
                <a:gdLst>
                  <a:gd name="connsiteX0" fmla="*/ 506060 w 3066265"/>
                  <a:gd name="connsiteY0" fmla="*/ 0 h 574038"/>
                  <a:gd name="connsiteX1" fmla="*/ 2843919 w 3066265"/>
                  <a:gd name="connsiteY1" fmla="*/ 0 h 574038"/>
                  <a:gd name="connsiteX2" fmla="*/ 3066265 w 3066265"/>
                  <a:gd name="connsiteY2" fmla="*/ 287790 h 574038"/>
                  <a:gd name="connsiteX3" fmla="*/ 2813915 w 3066265"/>
                  <a:gd name="connsiteY3" fmla="*/ 574038 h 574038"/>
                  <a:gd name="connsiteX4" fmla="*/ 0 w 3066265"/>
                  <a:gd name="connsiteY4" fmla="*/ 574038 h 574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6265" h="574038">
                    <a:moveTo>
                      <a:pt x="506060" y="0"/>
                    </a:moveTo>
                    <a:lnTo>
                      <a:pt x="2843919" y="0"/>
                    </a:lnTo>
                    <a:lnTo>
                      <a:pt x="3066265" y="287790"/>
                    </a:lnTo>
                    <a:lnTo>
                      <a:pt x="2813915" y="574038"/>
                    </a:lnTo>
                    <a:lnTo>
                      <a:pt x="0" y="574038"/>
                    </a:lnTo>
                    <a:close/>
                  </a:path>
                </a:pathLst>
              </a:cu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a:solidFill>
                      <a:srgbClr val="2F4F4F"/>
                    </a:solidFill>
                    <a:latin typeface="方正姚体" panose="02010601030101010101" pitchFamily="2" charset="-122"/>
                    <a:ea typeface="方正姚体" panose="02010601030101010101" pitchFamily="2" charset="-122"/>
                  </a:rPr>
                  <a:t>  台风路径</a:t>
                </a:r>
              </a:p>
            </p:txBody>
          </p:sp>
        </p:grpSp>
        <p:grpSp>
          <p:nvGrpSpPr>
            <p:cNvPr id="32" name="组合 31">
              <a:extLst>
                <a:ext uri="{FF2B5EF4-FFF2-40B4-BE49-F238E27FC236}">
                  <a16:creationId xmlns:a16="http://schemas.microsoft.com/office/drawing/2014/main" id="{10370BC0-34FB-4598-BB31-62BD8EC50C98}"/>
                </a:ext>
              </a:extLst>
            </p:cNvPr>
            <p:cNvGrpSpPr/>
            <p:nvPr/>
          </p:nvGrpSpPr>
          <p:grpSpPr>
            <a:xfrm>
              <a:off x="7593874" y="1159807"/>
              <a:ext cx="629198" cy="629198"/>
              <a:chOff x="5710750" y="3043751"/>
              <a:chExt cx="770500" cy="770500"/>
            </a:xfrm>
          </p:grpSpPr>
          <p:sp>
            <p:nvSpPr>
              <p:cNvPr id="33" name="椭圆 32">
                <a:extLst>
                  <a:ext uri="{FF2B5EF4-FFF2-40B4-BE49-F238E27FC236}">
                    <a16:creationId xmlns:a16="http://schemas.microsoft.com/office/drawing/2014/main" id="{3C8A1E36-D366-4F8A-82B3-A21843F7BE75}"/>
                  </a:ext>
                </a:extLst>
              </p:cNvPr>
              <p:cNvSpPr/>
              <p:nvPr/>
            </p:nvSpPr>
            <p:spPr>
              <a:xfrm>
                <a:off x="5710750" y="3043751"/>
                <a:ext cx="770500" cy="770500"/>
              </a:xfrm>
              <a:prstGeom prst="ellipse">
                <a:avLst/>
              </a:prstGeom>
              <a:noFill/>
              <a:ln w="28575">
                <a:solidFill>
                  <a:schemeClr val="bg1"/>
                </a:solidFill>
              </a:ln>
              <a:effectLst>
                <a:glow rad="50800">
                  <a:srgbClr val="00FFFF">
                    <a:alpha val="6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a:extLst>
                  <a:ext uri="{FF2B5EF4-FFF2-40B4-BE49-F238E27FC236}">
                    <a16:creationId xmlns:a16="http://schemas.microsoft.com/office/drawing/2014/main" id="{5A2CC247-4756-419E-8D99-85FD8AF91BAE}"/>
                  </a:ext>
                </a:extLst>
              </p:cNvPr>
              <p:cNvSpPr/>
              <p:nvPr/>
            </p:nvSpPr>
            <p:spPr>
              <a:xfrm>
                <a:off x="5834565" y="3152693"/>
                <a:ext cx="522871" cy="552617"/>
              </a:xfrm>
              <a:prstGeom prst="ellipse">
                <a:avLst/>
              </a:prstGeom>
              <a:solidFill>
                <a:srgbClr val="2F4F4F"/>
              </a:solidFill>
              <a:ln w="57150">
                <a:solidFill>
                  <a:srgbClr val="00FFFF"/>
                </a:solidFill>
              </a:ln>
              <a:effectLst>
                <a:glow rad="38100">
                  <a:srgbClr val="00FFFF">
                    <a:alpha val="6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Adobe 楷体 Std R" panose="02020400000000000000" pitchFamily="18" charset="-122"/>
                    <a:ea typeface="Adobe 楷体 Std R" panose="02020400000000000000" pitchFamily="18" charset="-122"/>
                  </a:rPr>
                  <a:t>W</a:t>
                </a:r>
                <a:endParaRPr lang="zh-CN" altLang="en-US" sz="2400" dirty="0">
                  <a:latin typeface="Adobe 楷体 Std R" panose="02020400000000000000" pitchFamily="18" charset="-122"/>
                  <a:ea typeface="Adobe 楷体 Std R" panose="02020400000000000000" pitchFamily="18" charset="-122"/>
                </a:endParaRPr>
              </a:p>
            </p:txBody>
          </p:sp>
        </p:grpSp>
      </p:grpSp>
      <p:pic>
        <p:nvPicPr>
          <p:cNvPr id="4" name="图片 3">
            <a:extLst>
              <a:ext uri="{FF2B5EF4-FFF2-40B4-BE49-F238E27FC236}">
                <a16:creationId xmlns:a16="http://schemas.microsoft.com/office/drawing/2014/main" id="{6042420F-15CE-4BD4-BD07-53806C938031}"/>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0" b="100000" l="0" r="99500"/>
                    </a14:imgEffect>
                  </a14:imgLayer>
                </a14:imgProps>
              </a:ext>
            </a:extLst>
          </a:blip>
          <a:stretch>
            <a:fillRect/>
          </a:stretch>
        </p:blipFill>
        <p:spPr>
          <a:xfrm>
            <a:off x="5628078" y="5578050"/>
            <a:ext cx="388917" cy="388917"/>
          </a:xfrm>
          <a:prstGeom prst="rect">
            <a:avLst/>
          </a:prstGeom>
        </p:spPr>
      </p:pic>
      <p:pic>
        <p:nvPicPr>
          <p:cNvPr id="6" name="图片 5">
            <a:extLst>
              <a:ext uri="{FF2B5EF4-FFF2-40B4-BE49-F238E27FC236}">
                <a16:creationId xmlns:a16="http://schemas.microsoft.com/office/drawing/2014/main" id="{CE16A01E-5D82-4680-A0C5-35303199E2C7}"/>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0" b="100000" l="0" r="99500"/>
                    </a14:imgEffect>
                  </a14:imgLayer>
                </a14:imgProps>
              </a:ext>
            </a:extLst>
          </a:blip>
          <a:stretch>
            <a:fillRect/>
          </a:stretch>
        </p:blipFill>
        <p:spPr>
          <a:xfrm>
            <a:off x="5224695" y="5000797"/>
            <a:ext cx="407836" cy="407836"/>
          </a:xfrm>
          <a:prstGeom prst="rect">
            <a:avLst/>
          </a:prstGeom>
          <a:effectLst>
            <a:glow>
              <a:srgbClr val="00FFFF"/>
            </a:glow>
            <a:softEdge rad="0"/>
          </a:effectLst>
        </p:spPr>
      </p:pic>
      <p:pic>
        <p:nvPicPr>
          <p:cNvPr id="44" name="图片 43">
            <a:extLst>
              <a:ext uri="{FF2B5EF4-FFF2-40B4-BE49-F238E27FC236}">
                <a16:creationId xmlns:a16="http://schemas.microsoft.com/office/drawing/2014/main" id="{22BFDB53-DF39-4A7F-AFFC-0A9DDC168402}"/>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0" b="100000" l="0" r="99500"/>
                    </a14:imgEffect>
                  </a14:imgLayer>
                </a14:imgProps>
              </a:ext>
            </a:extLst>
          </a:blip>
          <a:stretch>
            <a:fillRect/>
          </a:stretch>
        </p:blipFill>
        <p:spPr>
          <a:xfrm>
            <a:off x="5002637" y="4423544"/>
            <a:ext cx="407836" cy="407836"/>
          </a:xfrm>
          <a:prstGeom prst="rect">
            <a:avLst/>
          </a:prstGeom>
          <a:effectLst>
            <a:glow>
              <a:srgbClr val="00FFFF"/>
            </a:glow>
            <a:softEdge rad="0"/>
          </a:effectLst>
        </p:spPr>
      </p:pic>
      <p:pic>
        <p:nvPicPr>
          <p:cNvPr id="48" name="图片 47">
            <a:extLst>
              <a:ext uri="{FF2B5EF4-FFF2-40B4-BE49-F238E27FC236}">
                <a16:creationId xmlns:a16="http://schemas.microsoft.com/office/drawing/2014/main" id="{76B29FFB-C69F-49F1-ACDC-CF063023D9C6}"/>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0" b="100000" l="0" r="99500"/>
                    </a14:imgEffect>
                  </a14:imgLayer>
                </a14:imgProps>
              </a:ext>
            </a:extLst>
          </a:blip>
          <a:stretch>
            <a:fillRect/>
          </a:stretch>
        </p:blipFill>
        <p:spPr>
          <a:xfrm>
            <a:off x="4515152" y="4015708"/>
            <a:ext cx="407836" cy="407836"/>
          </a:xfrm>
          <a:prstGeom prst="rect">
            <a:avLst/>
          </a:prstGeom>
          <a:effectLst>
            <a:glow>
              <a:srgbClr val="00FFFF"/>
            </a:glow>
            <a:softEdge rad="0"/>
          </a:effectLst>
        </p:spPr>
      </p:pic>
      <p:pic>
        <p:nvPicPr>
          <p:cNvPr id="49" name="图片 48">
            <a:extLst>
              <a:ext uri="{FF2B5EF4-FFF2-40B4-BE49-F238E27FC236}">
                <a16:creationId xmlns:a16="http://schemas.microsoft.com/office/drawing/2014/main" id="{B57E46E9-A268-4F88-B7FF-1FCF69069442}"/>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0" b="100000" l="0" r="99500"/>
                    </a14:imgEffect>
                  </a14:imgLayer>
                </a14:imgProps>
              </a:ext>
            </a:extLst>
          </a:blip>
          <a:stretch>
            <a:fillRect/>
          </a:stretch>
        </p:blipFill>
        <p:spPr>
          <a:xfrm>
            <a:off x="4144533" y="3403954"/>
            <a:ext cx="407836" cy="407836"/>
          </a:xfrm>
          <a:prstGeom prst="rect">
            <a:avLst/>
          </a:prstGeom>
          <a:effectLst>
            <a:glow>
              <a:srgbClr val="00FFFF"/>
            </a:glow>
            <a:softEdge rad="0"/>
          </a:effectLst>
        </p:spPr>
      </p:pic>
      <p:pic>
        <p:nvPicPr>
          <p:cNvPr id="50" name="图片 49">
            <a:extLst>
              <a:ext uri="{FF2B5EF4-FFF2-40B4-BE49-F238E27FC236}">
                <a16:creationId xmlns:a16="http://schemas.microsoft.com/office/drawing/2014/main" id="{BF420ED9-6D13-452B-AD15-083E97FB136C}"/>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0" b="100000" l="0" r="99500"/>
                    </a14:imgEffect>
                  </a14:imgLayer>
                </a14:imgProps>
              </a:ext>
            </a:extLst>
          </a:blip>
          <a:stretch>
            <a:fillRect/>
          </a:stretch>
        </p:blipFill>
        <p:spPr>
          <a:xfrm>
            <a:off x="4107316" y="2790849"/>
            <a:ext cx="407836" cy="407836"/>
          </a:xfrm>
          <a:prstGeom prst="rect">
            <a:avLst/>
          </a:prstGeom>
          <a:effectLst>
            <a:glow>
              <a:srgbClr val="00FFFF"/>
            </a:glow>
            <a:softEdge rad="0"/>
          </a:effectLst>
        </p:spPr>
      </p:pic>
      <p:pic>
        <p:nvPicPr>
          <p:cNvPr id="51" name="图片 50">
            <a:extLst>
              <a:ext uri="{FF2B5EF4-FFF2-40B4-BE49-F238E27FC236}">
                <a16:creationId xmlns:a16="http://schemas.microsoft.com/office/drawing/2014/main" id="{865CCBEF-D907-42F6-BA6E-422422A91BB0}"/>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0" b="100000" l="0" r="99500"/>
                    </a14:imgEffect>
                  </a14:imgLayer>
                </a14:imgProps>
              </a:ext>
            </a:extLst>
          </a:blip>
          <a:stretch>
            <a:fillRect/>
          </a:stretch>
        </p:blipFill>
        <p:spPr>
          <a:xfrm>
            <a:off x="4107316" y="2217431"/>
            <a:ext cx="407836" cy="407836"/>
          </a:xfrm>
          <a:prstGeom prst="rect">
            <a:avLst/>
          </a:prstGeom>
          <a:effectLst>
            <a:glow>
              <a:srgbClr val="00FFFF"/>
            </a:glow>
            <a:softEdge rad="0"/>
          </a:effectLst>
        </p:spPr>
      </p:pic>
      <p:pic>
        <p:nvPicPr>
          <p:cNvPr id="52" name="图片 51">
            <a:extLst>
              <a:ext uri="{FF2B5EF4-FFF2-40B4-BE49-F238E27FC236}">
                <a16:creationId xmlns:a16="http://schemas.microsoft.com/office/drawing/2014/main" id="{8670B8CE-2068-43EE-9823-565EFDA7A1A0}"/>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0" b="100000" l="0" r="99500"/>
                    </a14:imgEffect>
                  </a14:imgLayer>
                </a14:imgProps>
              </a:ext>
            </a:extLst>
          </a:blip>
          <a:stretch>
            <a:fillRect/>
          </a:stretch>
        </p:blipFill>
        <p:spPr>
          <a:xfrm>
            <a:off x="4229699" y="1678763"/>
            <a:ext cx="407836" cy="407836"/>
          </a:xfrm>
          <a:prstGeom prst="rect">
            <a:avLst/>
          </a:prstGeom>
          <a:effectLst>
            <a:glow>
              <a:srgbClr val="00FFFF"/>
            </a:glow>
            <a:softEdge rad="0"/>
          </a:effectLst>
        </p:spPr>
      </p:pic>
      <p:cxnSp>
        <p:nvCxnSpPr>
          <p:cNvPr id="54" name="直接连接符 53">
            <a:extLst>
              <a:ext uri="{FF2B5EF4-FFF2-40B4-BE49-F238E27FC236}">
                <a16:creationId xmlns:a16="http://schemas.microsoft.com/office/drawing/2014/main" id="{6A6FBA07-950D-4489-930B-2FF5AB91FE30}"/>
              </a:ext>
            </a:extLst>
          </p:cNvPr>
          <p:cNvCxnSpPr>
            <a:cxnSpLocks/>
          </p:cNvCxnSpPr>
          <p:nvPr/>
        </p:nvCxnSpPr>
        <p:spPr>
          <a:xfrm>
            <a:off x="8992120" y="1054420"/>
            <a:ext cx="0" cy="5733018"/>
          </a:xfrm>
          <a:prstGeom prst="line">
            <a:avLst/>
          </a:prstGeom>
          <a:ln w="28575">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11" name="组合 10">
            <a:extLst>
              <a:ext uri="{FF2B5EF4-FFF2-40B4-BE49-F238E27FC236}">
                <a16:creationId xmlns:a16="http://schemas.microsoft.com/office/drawing/2014/main" id="{3988CDED-2722-44D4-BA18-BCAE71050CD7}"/>
              </a:ext>
            </a:extLst>
          </p:cNvPr>
          <p:cNvGrpSpPr/>
          <p:nvPr/>
        </p:nvGrpSpPr>
        <p:grpSpPr>
          <a:xfrm>
            <a:off x="7155133" y="1656755"/>
            <a:ext cx="5025190" cy="523220"/>
            <a:chOff x="6903344" y="1047156"/>
            <a:chExt cx="5025190" cy="523220"/>
          </a:xfrm>
        </p:grpSpPr>
        <p:sp>
          <p:nvSpPr>
            <p:cNvPr id="29" name="矩形 28">
              <a:extLst>
                <a:ext uri="{FF2B5EF4-FFF2-40B4-BE49-F238E27FC236}">
                  <a16:creationId xmlns:a16="http://schemas.microsoft.com/office/drawing/2014/main" id="{C586A4D0-0C74-4C90-BEA3-F18170C868B7}"/>
                </a:ext>
              </a:extLst>
            </p:cNvPr>
            <p:cNvSpPr/>
            <p:nvPr/>
          </p:nvSpPr>
          <p:spPr>
            <a:xfrm>
              <a:off x="8470884" y="1287558"/>
              <a:ext cx="538888" cy="45719"/>
            </a:xfrm>
            <a:prstGeom prst="rect">
              <a:avLst/>
            </a:prstGeom>
            <a:solidFill>
              <a:srgbClr val="15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9237553E-7779-4A3B-923A-9EB10F0B710E}"/>
                </a:ext>
              </a:extLst>
            </p:cNvPr>
            <p:cNvSpPr/>
            <p:nvPr/>
          </p:nvSpPr>
          <p:spPr>
            <a:xfrm>
              <a:off x="6903344" y="1047156"/>
              <a:ext cx="1659429" cy="523220"/>
            </a:xfrm>
            <a:prstGeom prst="rect">
              <a:avLst/>
            </a:prstGeom>
          </p:spPr>
          <p:txBody>
            <a:bodyPr wrap="none">
              <a:spAutoFit/>
            </a:bodyPr>
            <a:lstStyle/>
            <a:p>
              <a:r>
                <a:rPr lang="en-US" altLang="zh-CN" sz="2800" dirty="0">
                  <a:solidFill>
                    <a:schemeClr val="bg1"/>
                  </a:solidFill>
                  <a:ea typeface="Adobe 楷体 Std R" panose="02020400000000000000" pitchFamily="18" charset="-122"/>
                </a:rPr>
                <a:t>10</a:t>
              </a:r>
              <a:r>
                <a:rPr lang="zh-CN" altLang="en-US" sz="2800" dirty="0">
                  <a:solidFill>
                    <a:schemeClr val="bg1"/>
                  </a:solidFill>
                  <a:ea typeface="Adobe 楷体 Std R" panose="02020400000000000000" pitchFamily="18" charset="-122"/>
                </a:rPr>
                <a:t>日</a:t>
              </a:r>
              <a:r>
                <a:rPr lang="en-US" altLang="zh-CN" sz="2800" dirty="0">
                  <a:solidFill>
                    <a:schemeClr val="bg1"/>
                  </a:solidFill>
                  <a:ea typeface="Adobe 楷体 Std R" panose="02020400000000000000" pitchFamily="18" charset="-122"/>
                </a:rPr>
                <a:t>14</a:t>
              </a:r>
              <a:r>
                <a:rPr lang="zh-CN" altLang="en-US" sz="2800" dirty="0">
                  <a:solidFill>
                    <a:schemeClr val="bg1"/>
                  </a:solidFill>
                  <a:ea typeface="Adobe 楷体 Std R" panose="02020400000000000000" pitchFamily="18" charset="-122"/>
                </a:rPr>
                <a:t>时</a:t>
              </a:r>
            </a:p>
          </p:txBody>
        </p:sp>
        <p:sp>
          <p:nvSpPr>
            <p:cNvPr id="10" name="矩形 9">
              <a:extLst>
                <a:ext uri="{FF2B5EF4-FFF2-40B4-BE49-F238E27FC236}">
                  <a16:creationId xmlns:a16="http://schemas.microsoft.com/office/drawing/2014/main" id="{4C77D928-C396-4E69-A229-CF120D6691E1}"/>
                </a:ext>
              </a:extLst>
            </p:cNvPr>
            <p:cNvSpPr/>
            <p:nvPr/>
          </p:nvSpPr>
          <p:spPr>
            <a:xfrm>
              <a:off x="8973879" y="1077934"/>
              <a:ext cx="2954655" cy="461665"/>
            </a:xfrm>
            <a:prstGeom prst="rect">
              <a:avLst/>
            </a:prstGeom>
          </p:spPr>
          <p:txBody>
            <a:bodyPr wrap="none">
              <a:spAutoFit/>
            </a:bodyPr>
            <a:lstStyle/>
            <a:p>
              <a:r>
                <a:rPr lang="zh-CN" altLang="en-US" sz="2400" dirty="0">
                  <a:solidFill>
                    <a:srgbClr val="00FFFF"/>
                  </a:solidFill>
                  <a:ea typeface="Adobe 楷体 Std R" panose="02020400000000000000" pitchFamily="18" charset="-122"/>
                </a:rPr>
                <a:t>南海东南部生成低压</a:t>
              </a:r>
              <a:endParaRPr lang="zh-CN" altLang="en-US" sz="2400" dirty="0"/>
            </a:p>
          </p:txBody>
        </p:sp>
      </p:grpSp>
      <p:grpSp>
        <p:nvGrpSpPr>
          <p:cNvPr id="12" name="组合 11">
            <a:extLst>
              <a:ext uri="{FF2B5EF4-FFF2-40B4-BE49-F238E27FC236}">
                <a16:creationId xmlns:a16="http://schemas.microsoft.com/office/drawing/2014/main" id="{383018C3-FF2D-47E1-8F1C-45BCA2A42DDF}"/>
              </a:ext>
            </a:extLst>
          </p:cNvPr>
          <p:cNvGrpSpPr/>
          <p:nvPr/>
        </p:nvGrpSpPr>
        <p:grpSpPr>
          <a:xfrm>
            <a:off x="7155133" y="2367955"/>
            <a:ext cx="4501009" cy="523220"/>
            <a:chOff x="6909971" y="1597121"/>
            <a:chExt cx="4501009" cy="523220"/>
          </a:xfrm>
        </p:grpSpPr>
        <p:sp>
          <p:nvSpPr>
            <p:cNvPr id="37" name="矩形 36">
              <a:extLst>
                <a:ext uri="{FF2B5EF4-FFF2-40B4-BE49-F238E27FC236}">
                  <a16:creationId xmlns:a16="http://schemas.microsoft.com/office/drawing/2014/main" id="{334BC3BE-50A5-481D-B69B-E3EA09ED0B92}"/>
                </a:ext>
              </a:extLst>
            </p:cNvPr>
            <p:cNvSpPr/>
            <p:nvPr/>
          </p:nvSpPr>
          <p:spPr>
            <a:xfrm>
              <a:off x="8477511" y="1837523"/>
              <a:ext cx="538888" cy="45719"/>
            </a:xfrm>
            <a:prstGeom prst="rect">
              <a:avLst/>
            </a:prstGeom>
            <a:solidFill>
              <a:srgbClr val="15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a:extLst>
                <a:ext uri="{FF2B5EF4-FFF2-40B4-BE49-F238E27FC236}">
                  <a16:creationId xmlns:a16="http://schemas.microsoft.com/office/drawing/2014/main" id="{48052794-B390-4F89-A693-4CE4620ABC47}"/>
                </a:ext>
              </a:extLst>
            </p:cNvPr>
            <p:cNvSpPr/>
            <p:nvPr/>
          </p:nvSpPr>
          <p:spPr>
            <a:xfrm>
              <a:off x="6909971" y="1597121"/>
              <a:ext cx="1659429" cy="523220"/>
            </a:xfrm>
            <a:prstGeom prst="rect">
              <a:avLst/>
            </a:prstGeom>
          </p:spPr>
          <p:txBody>
            <a:bodyPr wrap="none">
              <a:spAutoFit/>
            </a:bodyPr>
            <a:lstStyle/>
            <a:p>
              <a:r>
                <a:rPr lang="en-US" altLang="zh-CN" sz="2800" dirty="0">
                  <a:solidFill>
                    <a:schemeClr val="bg1"/>
                  </a:solidFill>
                  <a:ea typeface="Adobe 楷体 Std R" panose="02020400000000000000" pitchFamily="18" charset="-122"/>
                </a:rPr>
                <a:t>11</a:t>
              </a:r>
              <a:r>
                <a:rPr lang="zh-CN" altLang="en-US" sz="2800" dirty="0">
                  <a:solidFill>
                    <a:schemeClr val="bg1"/>
                  </a:solidFill>
                  <a:ea typeface="Adobe 楷体 Std R" panose="02020400000000000000" pitchFamily="18" charset="-122"/>
                </a:rPr>
                <a:t>日</a:t>
              </a:r>
              <a:r>
                <a:rPr lang="en-US" altLang="zh-CN" sz="2800" dirty="0">
                  <a:solidFill>
                    <a:schemeClr val="bg1"/>
                  </a:solidFill>
                  <a:ea typeface="Adobe 楷体 Std R" panose="02020400000000000000" pitchFamily="18" charset="-122"/>
                </a:rPr>
                <a:t>14</a:t>
              </a:r>
              <a:r>
                <a:rPr lang="zh-CN" altLang="en-US" sz="2800" dirty="0">
                  <a:solidFill>
                    <a:schemeClr val="bg1"/>
                  </a:solidFill>
                  <a:ea typeface="Adobe 楷体 Std R" panose="02020400000000000000" pitchFamily="18" charset="-122"/>
                </a:rPr>
                <a:t>时</a:t>
              </a:r>
            </a:p>
          </p:txBody>
        </p:sp>
        <p:sp>
          <p:nvSpPr>
            <p:cNvPr id="40" name="矩形 39">
              <a:extLst>
                <a:ext uri="{FF2B5EF4-FFF2-40B4-BE49-F238E27FC236}">
                  <a16:creationId xmlns:a16="http://schemas.microsoft.com/office/drawing/2014/main" id="{475DD513-E67B-4741-8DD1-1FBBFC4E556C}"/>
                </a:ext>
              </a:extLst>
            </p:cNvPr>
            <p:cNvSpPr/>
            <p:nvPr/>
          </p:nvSpPr>
          <p:spPr>
            <a:xfrm>
              <a:off x="8980506" y="1627899"/>
              <a:ext cx="2430474" cy="461665"/>
            </a:xfrm>
            <a:prstGeom prst="rect">
              <a:avLst/>
            </a:prstGeom>
          </p:spPr>
          <p:txBody>
            <a:bodyPr wrap="none">
              <a:spAutoFit/>
            </a:bodyPr>
            <a:lstStyle/>
            <a:p>
              <a:r>
                <a:rPr lang="zh-CN" altLang="en-US" sz="2400" dirty="0">
                  <a:solidFill>
                    <a:srgbClr val="00FFFF"/>
                  </a:solidFill>
                  <a:ea typeface="Adobe 楷体 Std R" panose="02020400000000000000" pitchFamily="18" charset="-122"/>
                </a:rPr>
                <a:t>加强为热带风暴</a:t>
              </a:r>
              <a:endParaRPr lang="zh-CN" altLang="en-US" sz="2400" dirty="0"/>
            </a:p>
          </p:txBody>
        </p:sp>
      </p:grpSp>
      <p:grpSp>
        <p:nvGrpSpPr>
          <p:cNvPr id="13" name="组合 12">
            <a:extLst>
              <a:ext uri="{FF2B5EF4-FFF2-40B4-BE49-F238E27FC236}">
                <a16:creationId xmlns:a16="http://schemas.microsoft.com/office/drawing/2014/main" id="{DAA859E5-9EA3-46A9-9CAB-11A08C2F18A2}"/>
              </a:ext>
            </a:extLst>
          </p:cNvPr>
          <p:cNvGrpSpPr/>
          <p:nvPr/>
        </p:nvGrpSpPr>
        <p:grpSpPr>
          <a:xfrm>
            <a:off x="7155133" y="3079155"/>
            <a:ext cx="4717413" cy="523220"/>
            <a:chOff x="6890095" y="2147085"/>
            <a:chExt cx="4717413" cy="523220"/>
          </a:xfrm>
        </p:grpSpPr>
        <p:sp>
          <p:nvSpPr>
            <p:cNvPr id="41" name="矩形 40">
              <a:extLst>
                <a:ext uri="{FF2B5EF4-FFF2-40B4-BE49-F238E27FC236}">
                  <a16:creationId xmlns:a16="http://schemas.microsoft.com/office/drawing/2014/main" id="{5F5A70B8-87D5-48CE-9920-93F05AC9AFF5}"/>
                </a:ext>
              </a:extLst>
            </p:cNvPr>
            <p:cNvSpPr/>
            <p:nvPr/>
          </p:nvSpPr>
          <p:spPr>
            <a:xfrm>
              <a:off x="8457635" y="2387487"/>
              <a:ext cx="538888" cy="45719"/>
            </a:xfrm>
            <a:prstGeom prst="rect">
              <a:avLst/>
            </a:prstGeom>
            <a:solidFill>
              <a:srgbClr val="15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a:extLst>
                <a:ext uri="{FF2B5EF4-FFF2-40B4-BE49-F238E27FC236}">
                  <a16:creationId xmlns:a16="http://schemas.microsoft.com/office/drawing/2014/main" id="{6F9E0144-0372-48DA-A192-BAD97E85B418}"/>
                </a:ext>
              </a:extLst>
            </p:cNvPr>
            <p:cNvSpPr/>
            <p:nvPr/>
          </p:nvSpPr>
          <p:spPr>
            <a:xfrm>
              <a:off x="6890095" y="2147085"/>
              <a:ext cx="1659429" cy="523220"/>
            </a:xfrm>
            <a:prstGeom prst="rect">
              <a:avLst/>
            </a:prstGeom>
          </p:spPr>
          <p:txBody>
            <a:bodyPr wrap="none">
              <a:spAutoFit/>
            </a:bodyPr>
            <a:lstStyle/>
            <a:p>
              <a:r>
                <a:rPr lang="en-US" altLang="zh-CN" sz="2800" dirty="0">
                  <a:solidFill>
                    <a:schemeClr val="bg1"/>
                  </a:solidFill>
                  <a:ea typeface="Adobe 楷体 Std R" panose="02020400000000000000" pitchFamily="18" charset="-122"/>
                </a:rPr>
                <a:t>12</a:t>
              </a:r>
              <a:r>
                <a:rPr lang="zh-CN" altLang="en-US" sz="2800" dirty="0">
                  <a:solidFill>
                    <a:schemeClr val="bg1"/>
                  </a:solidFill>
                  <a:ea typeface="Adobe 楷体 Std R" panose="02020400000000000000" pitchFamily="18" charset="-122"/>
                </a:rPr>
                <a:t>日</a:t>
              </a:r>
              <a:r>
                <a:rPr lang="en-US" altLang="zh-CN" sz="2800" dirty="0">
                  <a:solidFill>
                    <a:schemeClr val="bg1"/>
                  </a:solidFill>
                  <a:ea typeface="Adobe 楷体 Std R" panose="02020400000000000000" pitchFamily="18" charset="-122"/>
                </a:rPr>
                <a:t>14</a:t>
              </a:r>
              <a:r>
                <a:rPr lang="zh-CN" altLang="en-US" sz="2800" dirty="0">
                  <a:solidFill>
                    <a:schemeClr val="bg1"/>
                  </a:solidFill>
                  <a:ea typeface="Adobe 楷体 Std R" panose="02020400000000000000" pitchFamily="18" charset="-122"/>
                </a:rPr>
                <a:t>时</a:t>
              </a:r>
            </a:p>
          </p:txBody>
        </p:sp>
        <p:sp>
          <p:nvSpPr>
            <p:cNvPr id="43" name="矩形 42">
              <a:extLst>
                <a:ext uri="{FF2B5EF4-FFF2-40B4-BE49-F238E27FC236}">
                  <a16:creationId xmlns:a16="http://schemas.microsoft.com/office/drawing/2014/main" id="{0CB723F7-644F-4054-AC67-0FA256BD1DAD}"/>
                </a:ext>
              </a:extLst>
            </p:cNvPr>
            <p:cNvSpPr/>
            <p:nvPr/>
          </p:nvSpPr>
          <p:spPr>
            <a:xfrm>
              <a:off x="8960630" y="2177863"/>
              <a:ext cx="2646878" cy="461665"/>
            </a:xfrm>
            <a:prstGeom prst="rect">
              <a:avLst/>
            </a:prstGeom>
          </p:spPr>
          <p:txBody>
            <a:bodyPr wrap="none">
              <a:spAutoFit/>
            </a:bodyPr>
            <a:lstStyle/>
            <a:p>
              <a:r>
                <a:rPr lang="zh-CN" altLang="en-US" sz="2400" dirty="0">
                  <a:solidFill>
                    <a:srgbClr val="00FFFF"/>
                  </a:solidFill>
                  <a:ea typeface="Adobe 楷体 Std R" panose="02020400000000000000" pitchFamily="18" charset="-122"/>
                </a:rPr>
                <a:t>加强为强热带风暴</a:t>
              </a:r>
              <a:endParaRPr lang="zh-CN" altLang="en-US" sz="2400" dirty="0"/>
            </a:p>
          </p:txBody>
        </p:sp>
      </p:grpSp>
      <p:grpSp>
        <p:nvGrpSpPr>
          <p:cNvPr id="15" name="组合 14">
            <a:extLst>
              <a:ext uri="{FF2B5EF4-FFF2-40B4-BE49-F238E27FC236}">
                <a16:creationId xmlns:a16="http://schemas.microsoft.com/office/drawing/2014/main" id="{3C94313C-48AB-4760-B1E5-346D36631D5D}"/>
              </a:ext>
            </a:extLst>
          </p:cNvPr>
          <p:cNvGrpSpPr/>
          <p:nvPr/>
        </p:nvGrpSpPr>
        <p:grpSpPr>
          <a:xfrm>
            <a:off x="7155133" y="3790355"/>
            <a:ext cx="4101860" cy="523220"/>
            <a:chOff x="6903345" y="2743434"/>
            <a:chExt cx="4101860" cy="523220"/>
          </a:xfrm>
        </p:grpSpPr>
        <p:sp>
          <p:nvSpPr>
            <p:cNvPr id="45" name="矩形 44">
              <a:extLst>
                <a:ext uri="{FF2B5EF4-FFF2-40B4-BE49-F238E27FC236}">
                  <a16:creationId xmlns:a16="http://schemas.microsoft.com/office/drawing/2014/main" id="{D0F26093-B3E1-4A3A-B2C9-00DBFA27E423}"/>
                </a:ext>
              </a:extLst>
            </p:cNvPr>
            <p:cNvSpPr/>
            <p:nvPr/>
          </p:nvSpPr>
          <p:spPr>
            <a:xfrm>
              <a:off x="8470885" y="2983836"/>
              <a:ext cx="538888" cy="45719"/>
            </a:xfrm>
            <a:prstGeom prst="rect">
              <a:avLst/>
            </a:prstGeom>
            <a:solidFill>
              <a:srgbClr val="15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a:extLst>
                <a:ext uri="{FF2B5EF4-FFF2-40B4-BE49-F238E27FC236}">
                  <a16:creationId xmlns:a16="http://schemas.microsoft.com/office/drawing/2014/main" id="{5040B12A-C4C2-4AC0-9E17-04F76DEB7D6C}"/>
                </a:ext>
              </a:extLst>
            </p:cNvPr>
            <p:cNvSpPr/>
            <p:nvPr/>
          </p:nvSpPr>
          <p:spPr>
            <a:xfrm>
              <a:off x="6903345" y="2743434"/>
              <a:ext cx="1659429" cy="523220"/>
            </a:xfrm>
            <a:prstGeom prst="rect">
              <a:avLst/>
            </a:prstGeom>
          </p:spPr>
          <p:txBody>
            <a:bodyPr wrap="none">
              <a:spAutoFit/>
            </a:bodyPr>
            <a:lstStyle/>
            <a:p>
              <a:r>
                <a:rPr lang="en-US" altLang="zh-CN" sz="2800" dirty="0">
                  <a:solidFill>
                    <a:schemeClr val="bg1"/>
                  </a:solidFill>
                  <a:ea typeface="Adobe 楷体 Std R" panose="02020400000000000000" pitchFamily="18" charset="-122"/>
                </a:rPr>
                <a:t>12</a:t>
              </a:r>
              <a:r>
                <a:rPr lang="zh-CN" altLang="en-US" sz="2800" dirty="0">
                  <a:solidFill>
                    <a:schemeClr val="bg1"/>
                  </a:solidFill>
                  <a:ea typeface="Adobe 楷体 Std R" panose="02020400000000000000" pitchFamily="18" charset="-122"/>
                </a:rPr>
                <a:t>日</a:t>
              </a:r>
              <a:r>
                <a:rPr lang="en-US" altLang="zh-CN" sz="2800" dirty="0">
                  <a:solidFill>
                    <a:schemeClr val="bg1"/>
                  </a:solidFill>
                  <a:ea typeface="Adobe 楷体 Std R" panose="02020400000000000000" pitchFamily="18" charset="-122"/>
                </a:rPr>
                <a:t>23</a:t>
              </a:r>
              <a:r>
                <a:rPr lang="zh-CN" altLang="en-US" sz="2800" dirty="0">
                  <a:solidFill>
                    <a:schemeClr val="bg1"/>
                  </a:solidFill>
                  <a:ea typeface="Adobe 楷体 Std R" panose="02020400000000000000" pitchFamily="18" charset="-122"/>
                </a:rPr>
                <a:t>时</a:t>
              </a:r>
            </a:p>
          </p:txBody>
        </p:sp>
        <p:sp>
          <p:nvSpPr>
            <p:cNvPr id="47" name="矩形 46">
              <a:extLst>
                <a:ext uri="{FF2B5EF4-FFF2-40B4-BE49-F238E27FC236}">
                  <a16:creationId xmlns:a16="http://schemas.microsoft.com/office/drawing/2014/main" id="{1D6932EA-6CF7-48CB-A498-23190CF30A45}"/>
                </a:ext>
              </a:extLst>
            </p:cNvPr>
            <p:cNvSpPr/>
            <p:nvPr/>
          </p:nvSpPr>
          <p:spPr>
            <a:xfrm>
              <a:off x="8973880" y="2774212"/>
              <a:ext cx="2031325" cy="461665"/>
            </a:xfrm>
            <a:prstGeom prst="rect">
              <a:avLst/>
            </a:prstGeom>
          </p:spPr>
          <p:txBody>
            <a:bodyPr wrap="none">
              <a:spAutoFit/>
            </a:bodyPr>
            <a:lstStyle/>
            <a:p>
              <a:r>
                <a:rPr lang="zh-CN" altLang="en-US" sz="2400" dirty="0">
                  <a:solidFill>
                    <a:srgbClr val="00FFFF"/>
                  </a:solidFill>
                  <a:ea typeface="Adobe 楷体 Std R" panose="02020400000000000000" pitchFamily="18" charset="-122"/>
                </a:rPr>
                <a:t>登陆大鹏半岛</a:t>
              </a:r>
              <a:endParaRPr lang="zh-CN" altLang="en-US" sz="2400" dirty="0"/>
            </a:p>
          </p:txBody>
        </p:sp>
      </p:grpSp>
      <p:grpSp>
        <p:nvGrpSpPr>
          <p:cNvPr id="16" name="组合 15">
            <a:extLst>
              <a:ext uri="{FF2B5EF4-FFF2-40B4-BE49-F238E27FC236}">
                <a16:creationId xmlns:a16="http://schemas.microsoft.com/office/drawing/2014/main" id="{150F98EF-91F3-4195-AED0-279A16C9B335}"/>
              </a:ext>
            </a:extLst>
          </p:cNvPr>
          <p:cNvGrpSpPr/>
          <p:nvPr/>
        </p:nvGrpSpPr>
        <p:grpSpPr>
          <a:xfrm>
            <a:off x="7155133" y="4501555"/>
            <a:ext cx="4406431" cy="523220"/>
            <a:chOff x="6903345" y="3273519"/>
            <a:chExt cx="4406431" cy="523220"/>
          </a:xfrm>
        </p:grpSpPr>
        <p:sp>
          <p:nvSpPr>
            <p:cNvPr id="53" name="矩形 52">
              <a:extLst>
                <a:ext uri="{FF2B5EF4-FFF2-40B4-BE49-F238E27FC236}">
                  <a16:creationId xmlns:a16="http://schemas.microsoft.com/office/drawing/2014/main" id="{E6572479-1960-4A42-A532-C21A4B837137}"/>
                </a:ext>
              </a:extLst>
            </p:cNvPr>
            <p:cNvSpPr/>
            <p:nvPr/>
          </p:nvSpPr>
          <p:spPr>
            <a:xfrm>
              <a:off x="8470885" y="3513921"/>
              <a:ext cx="538888" cy="45719"/>
            </a:xfrm>
            <a:prstGeom prst="rect">
              <a:avLst/>
            </a:prstGeom>
            <a:solidFill>
              <a:srgbClr val="15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a:extLst>
                <a:ext uri="{FF2B5EF4-FFF2-40B4-BE49-F238E27FC236}">
                  <a16:creationId xmlns:a16="http://schemas.microsoft.com/office/drawing/2014/main" id="{B585DEF0-3B50-47E5-AD9C-87B624969481}"/>
                </a:ext>
              </a:extLst>
            </p:cNvPr>
            <p:cNvSpPr/>
            <p:nvPr/>
          </p:nvSpPr>
          <p:spPr>
            <a:xfrm>
              <a:off x="6903345" y="3273519"/>
              <a:ext cx="1659429" cy="523220"/>
            </a:xfrm>
            <a:prstGeom prst="rect">
              <a:avLst/>
            </a:prstGeom>
          </p:spPr>
          <p:txBody>
            <a:bodyPr wrap="none">
              <a:spAutoFit/>
            </a:bodyPr>
            <a:lstStyle/>
            <a:p>
              <a:r>
                <a:rPr lang="en-US" altLang="zh-CN" sz="2800" dirty="0">
                  <a:solidFill>
                    <a:schemeClr val="bg1"/>
                  </a:solidFill>
                  <a:ea typeface="Adobe 楷体 Std R" panose="02020400000000000000" pitchFamily="18" charset="-122"/>
                </a:rPr>
                <a:t>13</a:t>
              </a:r>
              <a:r>
                <a:rPr lang="zh-CN" altLang="en-US" sz="2800" dirty="0">
                  <a:solidFill>
                    <a:schemeClr val="bg1"/>
                  </a:solidFill>
                  <a:ea typeface="Adobe 楷体 Std R" panose="02020400000000000000" pitchFamily="18" charset="-122"/>
                </a:rPr>
                <a:t>日</a:t>
              </a:r>
              <a:r>
                <a:rPr lang="en-US" altLang="zh-CN" sz="2800" dirty="0">
                  <a:solidFill>
                    <a:schemeClr val="bg1"/>
                  </a:solidFill>
                  <a:ea typeface="Adobe 楷体 Std R" panose="02020400000000000000" pitchFamily="18" charset="-122"/>
                </a:rPr>
                <a:t>11</a:t>
              </a:r>
              <a:r>
                <a:rPr lang="zh-CN" altLang="en-US" sz="2800" dirty="0">
                  <a:solidFill>
                    <a:schemeClr val="bg1"/>
                  </a:solidFill>
                  <a:ea typeface="Adobe 楷体 Std R" panose="02020400000000000000" pitchFamily="18" charset="-122"/>
                </a:rPr>
                <a:t>时</a:t>
              </a:r>
            </a:p>
          </p:txBody>
        </p:sp>
        <p:sp>
          <p:nvSpPr>
            <p:cNvPr id="57" name="矩形 56">
              <a:extLst>
                <a:ext uri="{FF2B5EF4-FFF2-40B4-BE49-F238E27FC236}">
                  <a16:creationId xmlns:a16="http://schemas.microsoft.com/office/drawing/2014/main" id="{B5F7B3AF-6965-4CC3-B422-5E7B84DD141D}"/>
                </a:ext>
              </a:extLst>
            </p:cNvPr>
            <p:cNvSpPr/>
            <p:nvPr/>
          </p:nvSpPr>
          <p:spPr>
            <a:xfrm>
              <a:off x="8973880" y="3304297"/>
              <a:ext cx="2335896" cy="461665"/>
            </a:xfrm>
            <a:prstGeom prst="rect">
              <a:avLst/>
            </a:prstGeom>
          </p:spPr>
          <p:txBody>
            <a:bodyPr wrap="none">
              <a:spAutoFit/>
            </a:bodyPr>
            <a:lstStyle/>
            <a:p>
              <a:r>
                <a:rPr lang="zh-CN" altLang="en-US" sz="2400" dirty="0">
                  <a:solidFill>
                    <a:srgbClr val="00FFFF"/>
                  </a:solidFill>
                  <a:ea typeface="Adobe 楷体 Std R" panose="02020400000000000000" pitchFamily="18" charset="-122"/>
                </a:rPr>
                <a:t>减弱为热带低压</a:t>
              </a:r>
              <a:endParaRPr lang="zh-CN" altLang="en-US" sz="2400" dirty="0"/>
            </a:p>
          </p:txBody>
        </p:sp>
      </p:grpSp>
      <p:grpSp>
        <p:nvGrpSpPr>
          <p:cNvPr id="17" name="组合 16">
            <a:extLst>
              <a:ext uri="{FF2B5EF4-FFF2-40B4-BE49-F238E27FC236}">
                <a16:creationId xmlns:a16="http://schemas.microsoft.com/office/drawing/2014/main" id="{52672B64-AFC5-4D56-9899-C0042FB2DF4B}"/>
              </a:ext>
            </a:extLst>
          </p:cNvPr>
          <p:cNvGrpSpPr/>
          <p:nvPr/>
        </p:nvGrpSpPr>
        <p:grpSpPr>
          <a:xfrm>
            <a:off x="7155133" y="5212755"/>
            <a:ext cx="3794084" cy="523220"/>
            <a:chOff x="6890093" y="3830117"/>
            <a:chExt cx="3794084" cy="523220"/>
          </a:xfrm>
        </p:grpSpPr>
        <p:sp>
          <p:nvSpPr>
            <p:cNvPr id="58" name="矩形 57">
              <a:extLst>
                <a:ext uri="{FF2B5EF4-FFF2-40B4-BE49-F238E27FC236}">
                  <a16:creationId xmlns:a16="http://schemas.microsoft.com/office/drawing/2014/main" id="{DDD19B33-1979-46E7-B523-94F2BE130540}"/>
                </a:ext>
              </a:extLst>
            </p:cNvPr>
            <p:cNvSpPr/>
            <p:nvPr/>
          </p:nvSpPr>
          <p:spPr>
            <a:xfrm>
              <a:off x="8457633" y="4070519"/>
              <a:ext cx="538888" cy="45719"/>
            </a:xfrm>
            <a:prstGeom prst="rect">
              <a:avLst/>
            </a:prstGeom>
            <a:solidFill>
              <a:srgbClr val="15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矩形 58">
              <a:extLst>
                <a:ext uri="{FF2B5EF4-FFF2-40B4-BE49-F238E27FC236}">
                  <a16:creationId xmlns:a16="http://schemas.microsoft.com/office/drawing/2014/main" id="{0A02FFA4-4EC5-4AC4-A2FB-D6AA5FDE6A41}"/>
                </a:ext>
              </a:extLst>
            </p:cNvPr>
            <p:cNvSpPr/>
            <p:nvPr/>
          </p:nvSpPr>
          <p:spPr>
            <a:xfrm>
              <a:off x="6890093" y="3830117"/>
              <a:ext cx="1659429" cy="523220"/>
            </a:xfrm>
            <a:prstGeom prst="rect">
              <a:avLst/>
            </a:prstGeom>
          </p:spPr>
          <p:txBody>
            <a:bodyPr wrap="none">
              <a:spAutoFit/>
            </a:bodyPr>
            <a:lstStyle/>
            <a:p>
              <a:r>
                <a:rPr lang="en-US" altLang="zh-CN" sz="2800" dirty="0">
                  <a:solidFill>
                    <a:schemeClr val="bg1"/>
                  </a:solidFill>
                  <a:ea typeface="Adobe 楷体 Std R" panose="02020400000000000000" pitchFamily="18" charset="-122"/>
                </a:rPr>
                <a:t>13</a:t>
              </a:r>
              <a:r>
                <a:rPr lang="zh-CN" altLang="en-US" sz="2800" dirty="0">
                  <a:solidFill>
                    <a:schemeClr val="bg1"/>
                  </a:solidFill>
                  <a:ea typeface="Adobe 楷体 Std R" panose="02020400000000000000" pitchFamily="18" charset="-122"/>
                </a:rPr>
                <a:t>日</a:t>
              </a:r>
              <a:r>
                <a:rPr lang="en-US" altLang="zh-CN" sz="2800" dirty="0">
                  <a:solidFill>
                    <a:schemeClr val="bg1"/>
                  </a:solidFill>
                  <a:ea typeface="Adobe 楷体 Std R" panose="02020400000000000000" pitchFamily="18" charset="-122"/>
                </a:rPr>
                <a:t>13</a:t>
              </a:r>
              <a:r>
                <a:rPr lang="zh-CN" altLang="en-US" sz="2800" dirty="0">
                  <a:solidFill>
                    <a:schemeClr val="bg1"/>
                  </a:solidFill>
                  <a:ea typeface="Adobe 楷体 Std R" panose="02020400000000000000" pitchFamily="18" charset="-122"/>
                </a:rPr>
                <a:t>时</a:t>
              </a:r>
            </a:p>
          </p:txBody>
        </p:sp>
        <p:sp>
          <p:nvSpPr>
            <p:cNvPr id="60" name="矩形 59">
              <a:extLst>
                <a:ext uri="{FF2B5EF4-FFF2-40B4-BE49-F238E27FC236}">
                  <a16:creationId xmlns:a16="http://schemas.microsoft.com/office/drawing/2014/main" id="{CC52B953-8C41-4429-B0BD-4F838DFD9263}"/>
                </a:ext>
              </a:extLst>
            </p:cNvPr>
            <p:cNvSpPr/>
            <p:nvPr/>
          </p:nvSpPr>
          <p:spPr>
            <a:xfrm>
              <a:off x="8960628" y="3860895"/>
              <a:ext cx="1723549" cy="461665"/>
            </a:xfrm>
            <a:prstGeom prst="rect">
              <a:avLst/>
            </a:prstGeom>
          </p:spPr>
          <p:txBody>
            <a:bodyPr wrap="none">
              <a:spAutoFit/>
            </a:bodyPr>
            <a:lstStyle/>
            <a:p>
              <a:r>
                <a:rPr lang="zh-CN" altLang="en-US" sz="2400" dirty="0">
                  <a:solidFill>
                    <a:srgbClr val="00FFFF"/>
                  </a:solidFill>
                  <a:ea typeface="Adobe 楷体 Std R" panose="02020400000000000000" pitchFamily="18" charset="-122"/>
                </a:rPr>
                <a:t>入境江西省</a:t>
              </a:r>
              <a:endParaRPr lang="zh-CN" altLang="en-US" sz="2400" dirty="0"/>
            </a:p>
          </p:txBody>
        </p:sp>
      </p:grpSp>
      <p:grpSp>
        <p:nvGrpSpPr>
          <p:cNvPr id="18" name="组合 17">
            <a:extLst>
              <a:ext uri="{FF2B5EF4-FFF2-40B4-BE49-F238E27FC236}">
                <a16:creationId xmlns:a16="http://schemas.microsoft.com/office/drawing/2014/main" id="{A5ABB348-6E8A-44AC-BB45-D9DA43109D6C}"/>
              </a:ext>
            </a:extLst>
          </p:cNvPr>
          <p:cNvGrpSpPr/>
          <p:nvPr/>
        </p:nvGrpSpPr>
        <p:grpSpPr>
          <a:xfrm>
            <a:off x="7155133" y="5923955"/>
            <a:ext cx="4409637" cy="523220"/>
            <a:chOff x="6837085" y="4386705"/>
            <a:chExt cx="4409637" cy="523220"/>
          </a:xfrm>
        </p:grpSpPr>
        <p:sp>
          <p:nvSpPr>
            <p:cNvPr id="61" name="矩形 60">
              <a:extLst>
                <a:ext uri="{FF2B5EF4-FFF2-40B4-BE49-F238E27FC236}">
                  <a16:creationId xmlns:a16="http://schemas.microsoft.com/office/drawing/2014/main" id="{ADAC33F9-C401-4DB4-B298-3908EFB357AA}"/>
                </a:ext>
              </a:extLst>
            </p:cNvPr>
            <p:cNvSpPr/>
            <p:nvPr/>
          </p:nvSpPr>
          <p:spPr>
            <a:xfrm>
              <a:off x="8404625" y="4627107"/>
              <a:ext cx="538888" cy="45719"/>
            </a:xfrm>
            <a:prstGeom prst="rect">
              <a:avLst/>
            </a:prstGeom>
            <a:solidFill>
              <a:srgbClr val="15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矩形 61">
              <a:extLst>
                <a:ext uri="{FF2B5EF4-FFF2-40B4-BE49-F238E27FC236}">
                  <a16:creationId xmlns:a16="http://schemas.microsoft.com/office/drawing/2014/main" id="{AC39BF96-43FD-46CA-ABBB-899C0A7CEE05}"/>
                </a:ext>
              </a:extLst>
            </p:cNvPr>
            <p:cNvSpPr/>
            <p:nvPr/>
          </p:nvSpPr>
          <p:spPr>
            <a:xfrm>
              <a:off x="6837085" y="4386705"/>
              <a:ext cx="1659429" cy="523220"/>
            </a:xfrm>
            <a:prstGeom prst="rect">
              <a:avLst/>
            </a:prstGeom>
          </p:spPr>
          <p:txBody>
            <a:bodyPr wrap="none">
              <a:spAutoFit/>
            </a:bodyPr>
            <a:lstStyle/>
            <a:p>
              <a:r>
                <a:rPr lang="en-US" altLang="zh-CN" sz="2800" dirty="0">
                  <a:solidFill>
                    <a:schemeClr val="bg1"/>
                  </a:solidFill>
                  <a:ea typeface="Adobe 楷体 Std R" panose="02020400000000000000" pitchFamily="18" charset="-122"/>
                </a:rPr>
                <a:t>13</a:t>
              </a:r>
              <a:r>
                <a:rPr lang="zh-CN" altLang="en-US" sz="2800" dirty="0">
                  <a:solidFill>
                    <a:schemeClr val="bg1"/>
                  </a:solidFill>
                  <a:ea typeface="Adobe 楷体 Std R" panose="02020400000000000000" pitchFamily="18" charset="-122"/>
                </a:rPr>
                <a:t>日</a:t>
              </a:r>
              <a:r>
                <a:rPr lang="en-US" altLang="zh-CN" sz="2800" dirty="0">
                  <a:solidFill>
                    <a:schemeClr val="bg1"/>
                  </a:solidFill>
                  <a:ea typeface="Adobe 楷体 Std R" panose="02020400000000000000" pitchFamily="18" charset="-122"/>
                </a:rPr>
                <a:t>14</a:t>
              </a:r>
              <a:r>
                <a:rPr lang="zh-CN" altLang="en-US" sz="2800" dirty="0">
                  <a:solidFill>
                    <a:schemeClr val="bg1"/>
                  </a:solidFill>
                  <a:ea typeface="Adobe 楷体 Std R" panose="02020400000000000000" pitchFamily="18" charset="-122"/>
                </a:rPr>
                <a:t>时</a:t>
              </a:r>
            </a:p>
          </p:txBody>
        </p:sp>
        <p:sp>
          <p:nvSpPr>
            <p:cNvPr id="63" name="矩形 62">
              <a:extLst>
                <a:ext uri="{FF2B5EF4-FFF2-40B4-BE49-F238E27FC236}">
                  <a16:creationId xmlns:a16="http://schemas.microsoft.com/office/drawing/2014/main" id="{146F5D5B-5BED-4821-8D37-831382565303}"/>
                </a:ext>
              </a:extLst>
            </p:cNvPr>
            <p:cNvSpPr/>
            <p:nvPr/>
          </p:nvSpPr>
          <p:spPr>
            <a:xfrm>
              <a:off x="8907620" y="4417483"/>
              <a:ext cx="2339102" cy="461665"/>
            </a:xfrm>
            <a:prstGeom prst="rect">
              <a:avLst/>
            </a:prstGeom>
          </p:spPr>
          <p:txBody>
            <a:bodyPr wrap="none">
              <a:spAutoFit/>
            </a:bodyPr>
            <a:lstStyle/>
            <a:p>
              <a:r>
                <a:rPr lang="zh-CN" altLang="en-US" sz="2400" dirty="0">
                  <a:solidFill>
                    <a:srgbClr val="00FFFF"/>
                  </a:solidFill>
                  <a:ea typeface="Adobe 楷体 Std R" panose="02020400000000000000" pitchFamily="18" charset="-122"/>
                </a:rPr>
                <a:t>中央台停止编号</a:t>
              </a:r>
              <a:endParaRPr lang="zh-CN" altLang="en-US" sz="2400" dirty="0"/>
            </a:p>
          </p:txBody>
        </p:sp>
      </p:grpSp>
      <p:grpSp>
        <p:nvGrpSpPr>
          <p:cNvPr id="19" name="组合 18">
            <a:extLst>
              <a:ext uri="{FF2B5EF4-FFF2-40B4-BE49-F238E27FC236}">
                <a16:creationId xmlns:a16="http://schemas.microsoft.com/office/drawing/2014/main" id="{D379A96B-7B10-40BF-99D7-8090037F1B05}"/>
              </a:ext>
            </a:extLst>
          </p:cNvPr>
          <p:cNvGrpSpPr/>
          <p:nvPr/>
        </p:nvGrpSpPr>
        <p:grpSpPr>
          <a:xfrm>
            <a:off x="7071861" y="297670"/>
            <a:ext cx="4681071" cy="1088879"/>
            <a:chOff x="7071861" y="244662"/>
            <a:chExt cx="4681071" cy="1088879"/>
          </a:xfrm>
        </p:grpSpPr>
        <p:sp>
          <p:nvSpPr>
            <p:cNvPr id="83" name="任意多边形: 形状 82">
              <a:extLst>
                <a:ext uri="{FF2B5EF4-FFF2-40B4-BE49-F238E27FC236}">
                  <a16:creationId xmlns:a16="http://schemas.microsoft.com/office/drawing/2014/main" id="{0035B522-E91C-4723-8974-AEBE8182F09C}"/>
                </a:ext>
              </a:extLst>
            </p:cNvPr>
            <p:cNvSpPr/>
            <p:nvPr/>
          </p:nvSpPr>
          <p:spPr>
            <a:xfrm>
              <a:off x="11350216" y="247091"/>
              <a:ext cx="402716" cy="505300"/>
            </a:xfrm>
            <a:custGeom>
              <a:avLst/>
              <a:gdLst>
                <a:gd name="connsiteX0" fmla="*/ 30004 w 508146"/>
                <a:gd name="connsiteY0" fmla="*/ 0 h 574038"/>
                <a:gd name="connsiteX1" fmla="*/ 285800 w 508146"/>
                <a:gd name="connsiteY1" fmla="*/ 0 h 574038"/>
                <a:gd name="connsiteX2" fmla="*/ 508146 w 508146"/>
                <a:gd name="connsiteY2" fmla="*/ 287790 h 574038"/>
                <a:gd name="connsiteX3" fmla="*/ 255796 w 508146"/>
                <a:gd name="connsiteY3" fmla="*/ 574038 h 574038"/>
                <a:gd name="connsiteX4" fmla="*/ 0 w 508146"/>
                <a:gd name="connsiteY4" fmla="*/ 574038 h 574038"/>
                <a:gd name="connsiteX5" fmla="*/ 252350 w 508146"/>
                <a:gd name="connsiteY5" fmla="*/ 287790 h 574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8146" h="574038">
                  <a:moveTo>
                    <a:pt x="30004" y="0"/>
                  </a:moveTo>
                  <a:lnTo>
                    <a:pt x="285800" y="0"/>
                  </a:lnTo>
                  <a:lnTo>
                    <a:pt x="508146" y="287790"/>
                  </a:lnTo>
                  <a:lnTo>
                    <a:pt x="255796" y="574038"/>
                  </a:lnTo>
                  <a:lnTo>
                    <a:pt x="0" y="574038"/>
                  </a:lnTo>
                  <a:lnTo>
                    <a:pt x="252350" y="287790"/>
                  </a:lnTo>
                  <a:close/>
                </a:path>
              </a:pathLst>
            </a:custGeom>
            <a:solidFill>
              <a:srgbClr val="00CFD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任意多边形: 形状 83">
              <a:extLst>
                <a:ext uri="{FF2B5EF4-FFF2-40B4-BE49-F238E27FC236}">
                  <a16:creationId xmlns:a16="http://schemas.microsoft.com/office/drawing/2014/main" id="{0FD850BD-B102-4A41-AE57-51CB23E64AE8}"/>
                </a:ext>
              </a:extLst>
            </p:cNvPr>
            <p:cNvSpPr/>
            <p:nvPr/>
          </p:nvSpPr>
          <p:spPr>
            <a:xfrm>
              <a:off x="8965616" y="244662"/>
              <a:ext cx="2430079" cy="505300"/>
            </a:xfrm>
            <a:custGeom>
              <a:avLst/>
              <a:gdLst>
                <a:gd name="connsiteX0" fmla="*/ 506060 w 3066265"/>
                <a:gd name="connsiteY0" fmla="*/ 0 h 574038"/>
                <a:gd name="connsiteX1" fmla="*/ 2843919 w 3066265"/>
                <a:gd name="connsiteY1" fmla="*/ 0 h 574038"/>
                <a:gd name="connsiteX2" fmla="*/ 3066265 w 3066265"/>
                <a:gd name="connsiteY2" fmla="*/ 287790 h 574038"/>
                <a:gd name="connsiteX3" fmla="*/ 2813915 w 3066265"/>
                <a:gd name="connsiteY3" fmla="*/ 574038 h 574038"/>
                <a:gd name="connsiteX4" fmla="*/ 0 w 3066265"/>
                <a:gd name="connsiteY4" fmla="*/ 574038 h 574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6265" h="574038">
                  <a:moveTo>
                    <a:pt x="506060" y="0"/>
                  </a:moveTo>
                  <a:lnTo>
                    <a:pt x="2843919" y="0"/>
                  </a:lnTo>
                  <a:lnTo>
                    <a:pt x="3066265" y="287790"/>
                  </a:lnTo>
                  <a:lnTo>
                    <a:pt x="2813915" y="574038"/>
                  </a:lnTo>
                  <a:lnTo>
                    <a:pt x="0" y="574038"/>
                  </a:lnTo>
                  <a:close/>
                </a:path>
              </a:pathLst>
            </a:custGeom>
            <a:solidFill>
              <a:srgbClr val="00CFD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a:solidFill>
                    <a:srgbClr val="2F4F4F"/>
                  </a:solidFill>
                  <a:latin typeface="方正姚体" panose="02010601030101010101" pitchFamily="2" charset="-122"/>
                  <a:ea typeface="方正姚体" panose="02010601030101010101" pitchFamily="2" charset="-122"/>
                </a:rPr>
                <a:t>苗柏生命史</a:t>
              </a:r>
            </a:p>
          </p:txBody>
        </p:sp>
        <p:grpSp>
          <p:nvGrpSpPr>
            <p:cNvPr id="64" name="组合 63">
              <a:extLst>
                <a:ext uri="{FF2B5EF4-FFF2-40B4-BE49-F238E27FC236}">
                  <a16:creationId xmlns:a16="http://schemas.microsoft.com/office/drawing/2014/main" id="{7B66AEDB-696D-4DD1-8098-64CBD7229022}"/>
                </a:ext>
              </a:extLst>
            </p:cNvPr>
            <p:cNvGrpSpPr/>
            <p:nvPr/>
          </p:nvGrpSpPr>
          <p:grpSpPr>
            <a:xfrm>
              <a:off x="7071861" y="501034"/>
              <a:ext cx="3806591" cy="832507"/>
              <a:chOff x="7181902" y="3171619"/>
              <a:chExt cx="3806591" cy="832507"/>
            </a:xfrm>
          </p:grpSpPr>
          <p:sp>
            <p:nvSpPr>
              <p:cNvPr id="66" name="任意多边形: 形状 65">
                <a:extLst>
                  <a:ext uri="{FF2B5EF4-FFF2-40B4-BE49-F238E27FC236}">
                    <a16:creationId xmlns:a16="http://schemas.microsoft.com/office/drawing/2014/main" id="{BD984F50-F6F1-4F89-A5F9-F00AEDF596CB}"/>
                  </a:ext>
                </a:extLst>
              </p:cNvPr>
              <p:cNvSpPr/>
              <p:nvPr/>
            </p:nvSpPr>
            <p:spPr>
              <a:xfrm flipH="1" flipV="1">
                <a:off x="7181902" y="3584938"/>
                <a:ext cx="1853683" cy="401175"/>
              </a:xfrm>
              <a:custGeom>
                <a:avLst/>
                <a:gdLst>
                  <a:gd name="connsiteX0" fmla="*/ 1544564 w 1853683"/>
                  <a:gd name="connsiteY0" fmla="*/ 401175 h 401175"/>
                  <a:gd name="connsiteX1" fmla="*/ 0 w 1853683"/>
                  <a:gd name="connsiteY1" fmla="*/ 401175 h 401175"/>
                  <a:gd name="connsiteX2" fmla="*/ 387989 w 1853683"/>
                  <a:gd name="connsiteY2" fmla="*/ 0 h 401175"/>
                  <a:gd name="connsiteX3" fmla="*/ 1774813 w 1853683"/>
                  <a:gd name="connsiteY3" fmla="*/ 0 h 401175"/>
                  <a:gd name="connsiteX4" fmla="*/ 1853683 w 1853683"/>
                  <a:gd name="connsiteY4" fmla="*/ 81551 h 401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53683" h="401175">
                    <a:moveTo>
                      <a:pt x="1544564" y="401175"/>
                    </a:moveTo>
                    <a:lnTo>
                      <a:pt x="0" y="401175"/>
                    </a:lnTo>
                    <a:lnTo>
                      <a:pt x="387989" y="0"/>
                    </a:lnTo>
                    <a:lnTo>
                      <a:pt x="1774813" y="0"/>
                    </a:lnTo>
                    <a:lnTo>
                      <a:pt x="1853683" y="81551"/>
                    </a:lnTo>
                    <a:close/>
                  </a:path>
                </a:pathLst>
              </a:custGeom>
              <a:solidFill>
                <a:srgbClr val="000000">
                  <a:alpha val="60000"/>
                </a:srgbClr>
              </a:solidFill>
              <a:ln w="28575">
                <a:solidFill>
                  <a:srgbClr val="159999"/>
                </a:solidFill>
              </a:ln>
              <a:effectLst>
                <a:glow rad="63500">
                  <a:srgbClr val="00CFD2">
                    <a:alpha val="33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dirty="0"/>
                  <a:t>
                </a:t>
                </a:r>
              </a:p>
            </p:txBody>
          </p:sp>
          <p:sp>
            <p:nvSpPr>
              <p:cNvPr id="67" name="任意多边形: 形状 66">
                <a:extLst>
                  <a:ext uri="{FF2B5EF4-FFF2-40B4-BE49-F238E27FC236}">
                    <a16:creationId xmlns:a16="http://schemas.microsoft.com/office/drawing/2014/main" id="{BDC25242-DD6E-4AE5-9871-08573012ED4E}"/>
                  </a:ext>
                </a:extLst>
              </p:cNvPr>
              <p:cNvSpPr/>
              <p:nvPr/>
            </p:nvSpPr>
            <p:spPr>
              <a:xfrm flipV="1">
                <a:off x="9134810" y="3584938"/>
                <a:ext cx="1853683" cy="401175"/>
              </a:xfrm>
              <a:custGeom>
                <a:avLst/>
                <a:gdLst>
                  <a:gd name="connsiteX0" fmla="*/ 1544564 w 1853683"/>
                  <a:gd name="connsiteY0" fmla="*/ 401175 h 401175"/>
                  <a:gd name="connsiteX1" fmla="*/ 0 w 1853683"/>
                  <a:gd name="connsiteY1" fmla="*/ 401175 h 401175"/>
                  <a:gd name="connsiteX2" fmla="*/ 387989 w 1853683"/>
                  <a:gd name="connsiteY2" fmla="*/ 0 h 401175"/>
                  <a:gd name="connsiteX3" fmla="*/ 1774813 w 1853683"/>
                  <a:gd name="connsiteY3" fmla="*/ 0 h 401175"/>
                  <a:gd name="connsiteX4" fmla="*/ 1853683 w 1853683"/>
                  <a:gd name="connsiteY4" fmla="*/ 81551 h 401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53683" h="401175">
                    <a:moveTo>
                      <a:pt x="1544564" y="401175"/>
                    </a:moveTo>
                    <a:lnTo>
                      <a:pt x="0" y="401175"/>
                    </a:lnTo>
                    <a:lnTo>
                      <a:pt x="387989" y="0"/>
                    </a:lnTo>
                    <a:lnTo>
                      <a:pt x="1774813" y="0"/>
                    </a:lnTo>
                    <a:lnTo>
                      <a:pt x="1853683" y="81551"/>
                    </a:lnTo>
                    <a:close/>
                  </a:path>
                </a:pathLst>
              </a:custGeom>
              <a:solidFill>
                <a:srgbClr val="000000">
                  <a:alpha val="60000"/>
                </a:srgbClr>
              </a:solidFill>
              <a:ln w="28575">
                <a:solidFill>
                  <a:srgbClr val="159999"/>
                </a:solidFill>
              </a:ln>
              <a:effectLst>
                <a:glow rad="63500">
                  <a:srgbClr val="00CFD2">
                    <a:alpha val="33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dirty="0"/>
                  <a:t>
                </a:t>
                </a:r>
              </a:p>
            </p:txBody>
          </p:sp>
          <p:grpSp>
            <p:nvGrpSpPr>
              <p:cNvPr id="68" name="组合 67">
                <a:extLst>
                  <a:ext uri="{FF2B5EF4-FFF2-40B4-BE49-F238E27FC236}">
                    <a16:creationId xmlns:a16="http://schemas.microsoft.com/office/drawing/2014/main" id="{D7E46F42-1053-4307-B8AB-0C7A2A16DEB5}"/>
                  </a:ext>
                </a:extLst>
              </p:cNvPr>
              <p:cNvGrpSpPr/>
              <p:nvPr/>
            </p:nvGrpSpPr>
            <p:grpSpPr>
              <a:xfrm>
                <a:off x="8828042" y="3171619"/>
                <a:ext cx="629198" cy="629198"/>
                <a:chOff x="5710750" y="3043751"/>
                <a:chExt cx="770500" cy="770500"/>
              </a:xfrm>
            </p:grpSpPr>
            <p:sp>
              <p:nvSpPr>
                <p:cNvPr id="71" name="椭圆 70">
                  <a:extLst>
                    <a:ext uri="{FF2B5EF4-FFF2-40B4-BE49-F238E27FC236}">
                      <a16:creationId xmlns:a16="http://schemas.microsoft.com/office/drawing/2014/main" id="{47AC3523-8035-4BA6-B513-EDE59A6807B2}"/>
                    </a:ext>
                  </a:extLst>
                </p:cNvPr>
                <p:cNvSpPr/>
                <p:nvPr/>
              </p:nvSpPr>
              <p:spPr>
                <a:xfrm>
                  <a:off x="5710750" y="3043751"/>
                  <a:ext cx="770500" cy="770500"/>
                </a:xfrm>
                <a:prstGeom prst="ellipse">
                  <a:avLst/>
                </a:prstGeom>
                <a:noFill/>
                <a:ln w="28575">
                  <a:solidFill>
                    <a:schemeClr val="bg1"/>
                  </a:solidFill>
                </a:ln>
                <a:effectLst>
                  <a:glow rad="50800">
                    <a:srgbClr val="00FFFF">
                      <a:alpha val="6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a:extLst>
                    <a:ext uri="{FF2B5EF4-FFF2-40B4-BE49-F238E27FC236}">
                      <a16:creationId xmlns:a16="http://schemas.microsoft.com/office/drawing/2014/main" id="{7923AEBA-9C5C-4530-916F-0230373DA6FF}"/>
                    </a:ext>
                  </a:extLst>
                </p:cNvPr>
                <p:cNvSpPr/>
                <p:nvPr/>
              </p:nvSpPr>
              <p:spPr>
                <a:xfrm>
                  <a:off x="5834565" y="3152693"/>
                  <a:ext cx="522871" cy="552617"/>
                </a:xfrm>
                <a:prstGeom prst="ellipse">
                  <a:avLst/>
                </a:prstGeom>
                <a:solidFill>
                  <a:srgbClr val="2F4F4F"/>
                </a:solidFill>
                <a:ln w="57150">
                  <a:solidFill>
                    <a:srgbClr val="00FFFF"/>
                  </a:solidFill>
                </a:ln>
                <a:effectLst>
                  <a:glow rad="38100">
                    <a:srgbClr val="00FFFF">
                      <a:alpha val="6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Adobe 楷体 Std R" panose="02020400000000000000" pitchFamily="18" charset="-122"/>
                      <a:ea typeface="Adobe 楷体 Std R" panose="02020400000000000000" pitchFamily="18" charset="-122"/>
                    </a:rPr>
                    <a:t>S</a:t>
                  </a:r>
                  <a:endParaRPr lang="zh-CN" altLang="en-US" sz="2400" dirty="0">
                    <a:latin typeface="Adobe 楷体 Std R" panose="02020400000000000000" pitchFamily="18" charset="-122"/>
                    <a:ea typeface="Adobe 楷体 Std R" panose="02020400000000000000" pitchFamily="18" charset="-122"/>
                  </a:endParaRPr>
                </a:p>
              </p:txBody>
            </p:sp>
          </p:grpSp>
          <p:sp>
            <p:nvSpPr>
              <p:cNvPr id="69" name="文本框 68">
                <a:extLst>
                  <a:ext uri="{FF2B5EF4-FFF2-40B4-BE49-F238E27FC236}">
                    <a16:creationId xmlns:a16="http://schemas.microsoft.com/office/drawing/2014/main" id="{8DDA6DAB-DBFF-43C6-B49F-E43B794C6170}"/>
                  </a:ext>
                </a:extLst>
              </p:cNvPr>
              <p:cNvSpPr txBox="1"/>
              <p:nvPr/>
            </p:nvSpPr>
            <p:spPr>
              <a:xfrm>
                <a:off x="7734444" y="3542461"/>
                <a:ext cx="928467" cy="461665"/>
              </a:xfrm>
              <a:prstGeom prst="rect">
                <a:avLst/>
              </a:prstGeom>
              <a:noFill/>
            </p:spPr>
            <p:txBody>
              <a:bodyPr wrap="square" rtlCol="0">
                <a:spAutoFit/>
              </a:bodyPr>
              <a:lstStyle/>
              <a:p>
                <a:r>
                  <a:rPr lang="zh-CN" altLang="en-US" sz="2400" b="1" dirty="0">
                    <a:solidFill>
                      <a:schemeClr val="bg1"/>
                    </a:solidFill>
                  </a:rPr>
                  <a:t>时间</a:t>
                </a:r>
              </a:p>
            </p:txBody>
          </p:sp>
          <p:sp>
            <p:nvSpPr>
              <p:cNvPr id="70" name="文本框 69">
                <a:extLst>
                  <a:ext uri="{FF2B5EF4-FFF2-40B4-BE49-F238E27FC236}">
                    <a16:creationId xmlns:a16="http://schemas.microsoft.com/office/drawing/2014/main" id="{882DF157-83EE-4049-A633-E320C7E536F2}"/>
                  </a:ext>
                </a:extLst>
              </p:cNvPr>
              <p:cNvSpPr txBox="1"/>
              <p:nvPr/>
            </p:nvSpPr>
            <p:spPr>
              <a:xfrm>
                <a:off x="9786557" y="3542461"/>
                <a:ext cx="928467" cy="461665"/>
              </a:xfrm>
              <a:prstGeom prst="rect">
                <a:avLst/>
              </a:prstGeom>
              <a:noFill/>
            </p:spPr>
            <p:txBody>
              <a:bodyPr wrap="square" rtlCol="0">
                <a:spAutoFit/>
              </a:bodyPr>
              <a:lstStyle/>
              <a:p>
                <a:r>
                  <a:rPr lang="zh-CN" altLang="en-US" sz="2400" b="1" dirty="0">
                    <a:solidFill>
                      <a:srgbClr val="00FFFF"/>
                    </a:solidFill>
                  </a:rPr>
                  <a:t>事件</a:t>
                </a:r>
              </a:p>
            </p:txBody>
          </p:sp>
        </p:grpSp>
      </p:grpSp>
    </p:spTree>
    <p:extLst>
      <p:ext uri="{BB962C8B-B14F-4D97-AF65-F5344CB8AC3E}">
        <p14:creationId xmlns:p14="http://schemas.microsoft.com/office/powerpoint/2010/main" val="3882446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nodeType="clickEffect">
                                  <p:stCondLst>
                                    <p:cond delay="0"/>
                                  </p:stCondLst>
                                  <p:childTnLst>
                                    <p:animRot by="-21600000">
                                      <p:cBhvr>
                                        <p:cTn id="6" dur="1000" fill="hold"/>
                                        <p:tgtEl>
                                          <p:spTgt spid="4"/>
                                        </p:tgtEl>
                                        <p:attrNameLst>
                                          <p:attrName>r</p:attrName>
                                        </p:attrNameLst>
                                      </p:cBhvr>
                                    </p:animRot>
                                  </p:childTnLst>
                                </p:cTn>
                              </p:par>
                            </p:childTnLst>
                          </p:cTn>
                        </p:par>
                        <p:par>
                          <p:cTn id="7" fill="hold">
                            <p:stCondLst>
                              <p:cond delay="1000"/>
                            </p:stCondLst>
                            <p:childTnLst>
                              <p:par>
                                <p:cTn id="8" presetID="10" presetClass="entr" presetSubtype="0" fill="hold" nodeType="after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8" presetClass="emph" presetSubtype="0" fill="hold" nodeType="withEffect">
                                  <p:stCondLst>
                                    <p:cond delay="0"/>
                                  </p:stCondLst>
                                  <p:childTnLst>
                                    <p:animRot by="-21600000">
                                      <p:cBhvr>
                                        <p:cTn id="12" dur="1000" fill="hold"/>
                                        <p:tgtEl>
                                          <p:spTgt spid="6"/>
                                        </p:tgtEl>
                                        <p:attrNameLst>
                                          <p:attrName>r</p:attrName>
                                        </p:attrNameLst>
                                      </p:cBhvr>
                                    </p:animRot>
                                  </p:childTnLst>
                                </p:cTn>
                              </p:par>
                            </p:childTnLst>
                          </p:cTn>
                        </p:par>
                        <p:par>
                          <p:cTn id="13" fill="hold">
                            <p:stCondLst>
                              <p:cond delay="2000"/>
                            </p:stCondLst>
                            <p:childTnLst>
                              <p:par>
                                <p:cTn id="14" presetID="10" presetClass="entr" presetSubtype="0" fill="hold" nodeType="afterEffect">
                                  <p:stCondLst>
                                    <p:cond delay="0"/>
                                  </p:stCondLst>
                                  <p:childTnLst>
                                    <p:set>
                                      <p:cBhvr>
                                        <p:cTn id="15" dur="1" fill="hold">
                                          <p:stCondLst>
                                            <p:cond delay="0"/>
                                          </p:stCondLst>
                                        </p:cTn>
                                        <p:tgtEl>
                                          <p:spTgt spid="44"/>
                                        </p:tgtEl>
                                        <p:attrNameLst>
                                          <p:attrName>style.visibility</p:attrName>
                                        </p:attrNameLst>
                                      </p:cBhvr>
                                      <p:to>
                                        <p:strVal val="visible"/>
                                      </p:to>
                                    </p:set>
                                    <p:animEffect transition="in" filter="fade">
                                      <p:cBhvr>
                                        <p:cTn id="16" dur="500"/>
                                        <p:tgtEl>
                                          <p:spTgt spid="44"/>
                                        </p:tgtEl>
                                      </p:cBhvr>
                                    </p:animEffect>
                                  </p:childTnLst>
                                </p:cTn>
                              </p:par>
                              <p:par>
                                <p:cTn id="17" presetID="8" presetClass="emph" presetSubtype="0" fill="hold" nodeType="withEffect">
                                  <p:stCondLst>
                                    <p:cond delay="0"/>
                                  </p:stCondLst>
                                  <p:childTnLst>
                                    <p:animRot by="-21600000">
                                      <p:cBhvr>
                                        <p:cTn id="18" dur="1000" fill="hold"/>
                                        <p:tgtEl>
                                          <p:spTgt spid="44"/>
                                        </p:tgtEl>
                                        <p:attrNameLst>
                                          <p:attrName>r</p:attrName>
                                        </p:attrNameLst>
                                      </p:cBhvr>
                                    </p:animRot>
                                  </p:childTnLst>
                                </p:cTn>
                              </p:par>
                            </p:childTnLst>
                          </p:cTn>
                        </p:par>
                        <p:par>
                          <p:cTn id="19" fill="hold">
                            <p:stCondLst>
                              <p:cond delay="3000"/>
                            </p:stCondLst>
                            <p:childTnLst>
                              <p:par>
                                <p:cTn id="20" presetID="10" presetClass="entr" presetSubtype="0" fill="hold" nodeType="afterEffect">
                                  <p:stCondLst>
                                    <p:cond delay="0"/>
                                  </p:stCondLst>
                                  <p:childTnLst>
                                    <p:set>
                                      <p:cBhvr>
                                        <p:cTn id="21" dur="1" fill="hold">
                                          <p:stCondLst>
                                            <p:cond delay="0"/>
                                          </p:stCondLst>
                                        </p:cTn>
                                        <p:tgtEl>
                                          <p:spTgt spid="48"/>
                                        </p:tgtEl>
                                        <p:attrNameLst>
                                          <p:attrName>style.visibility</p:attrName>
                                        </p:attrNameLst>
                                      </p:cBhvr>
                                      <p:to>
                                        <p:strVal val="visible"/>
                                      </p:to>
                                    </p:set>
                                    <p:animEffect transition="in" filter="fade">
                                      <p:cBhvr>
                                        <p:cTn id="22" dur="500"/>
                                        <p:tgtEl>
                                          <p:spTgt spid="48"/>
                                        </p:tgtEl>
                                      </p:cBhvr>
                                    </p:animEffect>
                                  </p:childTnLst>
                                </p:cTn>
                              </p:par>
                              <p:par>
                                <p:cTn id="23" presetID="8" presetClass="emph" presetSubtype="0" fill="hold" nodeType="withEffect">
                                  <p:stCondLst>
                                    <p:cond delay="0"/>
                                  </p:stCondLst>
                                  <p:childTnLst>
                                    <p:animRot by="-21600000">
                                      <p:cBhvr>
                                        <p:cTn id="24" dur="1000" fill="hold"/>
                                        <p:tgtEl>
                                          <p:spTgt spid="48"/>
                                        </p:tgtEl>
                                        <p:attrNameLst>
                                          <p:attrName>r</p:attrName>
                                        </p:attrNameLst>
                                      </p:cBhvr>
                                    </p:animRot>
                                  </p:childTnLst>
                                </p:cTn>
                              </p:par>
                            </p:childTnLst>
                          </p:cTn>
                        </p:par>
                        <p:par>
                          <p:cTn id="25" fill="hold">
                            <p:stCondLst>
                              <p:cond delay="4000"/>
                            </p:stCondLst>
                            <p:childTnLst>
                              <p:par>
                                <p:cTn id="26" presetID="10" presetClass="entr" presetSubtype="0" fill="hold" nodeType="afterEffect">
                                  <p:stCondLst>
                                    <p:cond delay="0"/>
                                  </p:stCondLst>
                                  <p:childTnLst>
                                    <p:set>
                                      <p:cBhvr>
                                        <p:cTn id="27" dur="1" fill="hold">
                                          <p:stCondLst>
                                            <p:cond delay="0"/>
                                          </p:stCondLst>
                                        </p:cTn>
                                        <p:tgtEl>
                                          <p:spTgt spid="49"/>
                                        </p:tgtEl>
                                        <p:attrNameLst>
                                          <p:attrName>style.visibility</p:attrName>
                                        </p:attrNameLst>
                                      </p:cBhvr>
                                      <p:to>
                                        <p:strVal val="visible"/>
                                      </p:to>
                                    </p:set>
                                    <p:animEffect transition="in" filter="fade">
                                      <p:cBhvr>
                                        <p:cTn id="28" dur="500"/>
                                        <p:tgtEl>
                                          <p:spTgt spid="49"/>
                                        </p:tgtEl>
                                      </p:cBhvr>
                                    </p:animEffect>
                                  </p:childTnLst>
                                </p:cTn>
                              </p:par>
                              <p:par>
                                <p:cTn id="29" presetID="8" presetClass="emph" presetSubtype="0" fill="hold" nodeType="withEffect">
                                  <p:stCondLst>
                                    <p:cond delay="0"/>
                                  </p:stCondLst>
                                  <p:childTnLst>
                                    <p:animRot by="-21600000">
                                      <p:cBhvr>
                                        <p:cTn id="30" dur="1000" fill="hold"/>
                                        <p:tgtEl>
                                          <p:spTgt spid="49"/>
                                        </p:tgtEl>
                                        <p:attrNameLst>
                                          <p:attrName>r</p:attrName>
                                        </p:attrNameLst>
                                      </p:cBhvr>
                                    </p:animRot>
                                  </p:childTnLst>
                                </p:cTn>
                              </p:par>
                            </p:childTnLst>
                          </p:cTn>
                        </p:par>
                        <p:par>
                          <p:cTn id="31" fill="hold">
                            <p:stCondLst>
                              <p:cond delay="5000"/>
                            </p:stCondLst>
                            <p:childTnLst>
                              <p:par>
                                <p:cTn id="32" presetID="10" presetClass="entr" presetSubtype="0" fill="hold" nodeType="afterEffect">
                                  <p:stCondLst>
                                    <p:cond delay="0"/>
                                  </p:stCondLst>
                                  <p:childTnLst>
                                    <p:set>
                                      <p:cBhvr>
                                        <p:cTn id="33" dur="1" fill="hold">
                                          <p:stCondLst>
                                            <p:cond delay="0"/>
                                          </p:stCondLst>
                                        </p:cTn>
                                        <p:tgtEl>
                                          <p:spTgt spid="50"/>
                                        </p:tgtEl>
                                        <p:attrNameLst>
                                          <p:attrName>style.visibility</p:attrName>
                                        </p:attrNameLst>
                                      </p:cBhvr>
                                      <p:to>
                                        <p:strVal val="visible"/>
                                      </p:to>
                                    </p:set>
                                    <p:animEffect transition="in" filter="fade">
                                      <p:cBhvr>
                                        <p:cTn id="34" dur="500"/>
                                        <p:tgtEl>
                                          <p:spTgt spid="50"/>
                                        </p:tgtEl>
                                      </p:cBhvr>
                                    </p:animEffect>
                                  </p:childTnLst>
                                </p:cTn>
                              </p:par>
                              <p:par>
                                <p:cTn id="35" presetID="8" presetClass="emph" presetSubtype="0" fill="hold" nodeType="withEffect">
                                  <p:stCondLst>
                                    <p:cond delay="0"/>
                                  </p:stCondLst>
                                  <p:childTnLst>
                                    <p:animRot by="-21600000">
                                      <p:cBhvr>
                                        <p:cTn id="36" dur="1000" fill="hold"/>
                                        <p:tgtEl>
                                          <p:spTgt spid="50"/>
                                        </p:tgtEl>
                                        <p:attrNameLst>
                                          <p:attrName>r</p:attrName>
                                        </p:attrNameLst>
                                      </p:cBhvr>
                                    </p:animRot>
                                  </p:childTnLst>
                                </p:cTn>
                              </p:par>
                            </p:childTnLst>
                          </p:cTn>
                        </p:par>
                        <p:par>
                          <p:cTn id="37" fill="hold">
                            <p:stCondLst>
                              <p:cond delay="6000"/>
                            </p:stCondLst>
                            <p:childTnLst>
                              <p:par>
                                <p:cTn id="38" presetID="10" presetClass="entr" presetSubtype="0" fill="hold" nodeType="afterEffect">
                                  <p:stCondLst>
                                    <p:cond delay="0"/>
                                  </p:stCondLst>
                                  <p:childTnLst>
                                    <p:set>
                                      <p:cBhvr>
                                        <p:cTn id="39" dur="1" fill="hold">
                                          <p:stCondLst>
                                            <p:cond delay="0"/>
                                          </p:stCondLst>
                                        </p:cTn>
                                        <p:tgtEl>
                                          <p:spTgt spid="51"/>
                                        </p:tgtEl>
                                        <p:attrNameLst>
                                          <p:attrName>style.visibility</p:attrName>
                                        </p:attrNameLst>
                                      </p:cBhvr>
                                      <p:to>
                                        <p:strVal val="visible"/>
                                      </p:to>
                                    </p:set>
                                    <p:animEffect transition="in" filter="fade">
                                      <p:cBhvr>
                                        <p:cTn id="40" dur="500"/>
                                        <p:tgtEl>
                                          <p:spTgt spid="51"/>
                                        </p:tgtEl>
                                      </p:cBhvr>
                                    </p:animEffect>
                                  </p:childTnLst>
                                </p:cTn>
                              </p:par>
                              <p:par>
                                <p:cTn id="41" presetID="8" presetClass="emph" presetSubtype="0" fill="hold" nodeType="withEffect">
                                  <p:stCondLst>
                                    <p:cond delay="0"/>
                                  </p:stCondLst>
                                  <p:childTnLst>
                                    <p:animRot by="-21600000">
                                      <p:cBhvr>
                                        <p:cTn id="42" dur="1000" fill="hold"/>
                                        <p:tgtEl>
                                          <p:spTgt spid="51"/>
                                        </p:tgtEl>
                                        <p:attrNameLst>
                                          <p:attrName>r</p:attrName>
                                        </p:attrNameLst>
                                      </p:cBhvr>
                                    </p:animRot>
                                  </p:childTnLst>
                                </p:cTn>
                              </p:par>
                            </p:childTnLst>
                          </p:cTn>
                        </p:par>
                        <p:par>
                          <p:cTn id="43" fill="hold">
                            <p:stCondLst>
                              <p:cond delay="7000"/>
                            </p:stCondLst>
                            <p:childTnLst>
                              <p:par>
                                <p:cTn id="44" presetID="10" presetClass="entr" presetSubtype="0" fill="hold" nodeType="afterEffect">
                                  <p:stCondLst>
                                    <p:cond delay="0"/>
                                  </p:stCondLst>
                                  <p:childTnLst>
                                    <p:set>
                                      <p:cBhvr>
                                        <p:cTn id="45" dur="1" fill="hold">
                                          <p:stCondLst>
                                            <p:cond delay="0"/>
                                          </p:stCondLst>
                                        </p:cTn>
                                        <p:tgtEl>
                                          <p:spTgt spid="52"/>
                                        </p:tgtEl>
                                        <p:attrNameLst>
                                          <p:attrName>style.visibility</p:attrName>
                                        </p:attrNameLst>
                                      </p:cBhvr>
                                      <p:to>
                                        <p:strVal val="visible"/>
                                      </p:to>
                                    </p:set>
                                    <p:animEffect transition="in" filter="fade">
                                      <p:cBhvr>
                                        <p:cTn id="46" dur="500"/>
                                        <p:tgtEl>
                                          <p:spTgt spid="52"/>
                                        </p:tgtEl>
                                      </p:cBhvr>
                                    </p:animEffect>
                                  </p:childTnLst>
                                </p:cTn>
                              </p:par>
                              <p:par>
                                <p:cTn id="47" presetID="8" presetClass="emph" presetSubtype="0" fill="hold" nodeType="withEffect">
                                  <p:stCondLst>
                                    <p:cond delay="0"/>
                                  </p:stCondLst>
                                  <p:childTnLst>
                                    <p:animRot by="-21600000">
                                      <p:cBhvr>
                                        <p:cTn id="48" dur="1000" fill="hold"/>
                                        <p:tgtEl>
                                          <p:spTgt spid="5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4" name="PA_矩形 10">
            <a:extLst>
              <a:ext uri="{FF2B5EF4-FFF2-40B4-BE49-F238E27FC236}">
                <a16:creationId xmlns:a16="http://schemas.microsoft.com/office/drawing/2014/main" id="{C5648259-DAA0-4F15-AB09-58CDCC0F6F0E}"/>
              </a:ext>
            </a:extLst>
          </p:cNvPr>
          <p:cNvSpPr>
            <a:spLocks noMove="1" noResize="1"/>
          </p:cNvSpPr>
          <p:nvPr>
            <p:custDataLst>
              <p:tags r:id="rId1"/>
            </p:custDataLst>
          </p:nvPr>
        </p:nvSpPr>
        <p:spPr>
          <a:xfrm>
            <a:off x="0" y="2"/>
            <a:ext cx="12192000" cy="6857999"/>
          </a:xfrm>
          <a:prstGeom prst="rect">
            <a:avLst/>
          </a:prstGeom>
          <a:solidFill>
            <a:srgbClr val="0000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sp>
        <p:nvSpPr>
          <p:cNvPr id="53" name="椭圆 52">
            <a:extLst>
              <a:ext uri="{FF2B5EF4-FFF2-40B4-BE49-F238E27FC236}">
                <a16:creationId xmlns:a16="http://schemas.microsoft.com/office/drawing/2014/main" id="{CA40BAD3-8CD5-4E44-9D63-45CE7C57AE81}"/>
              </a:ext>
            </a:extLst>
          </p:cNvPr>
          <p:cNvSpPr/>
          <p:nvPr/>
        </p:nvSpPr>
        <p:spPr>
          <a:xfrm>
            <a:off x="-232226" y="-449944"/>
            <a:ext cx="7609402" cy="7536543"/>
          </a:xfrm>
          <a:prstGeom prst="ellipse">
            <a:avLst/>
          </a:prstGeom>
          <a:gradFill flip="none" rotWithShape="1">
            <a:gsLst>
              <a:gs pos="0">
                <a:schemeClr val="bg1">
                  <a:alpha val="48000"/>
                  <a:lumMod val="43000"/>
                  <a:lumOff val="57000"/>
                </a:schemeClr>
              </a:gs>
              <a:gs pos="23000">
                <a:srgbClr val="00FFFF">
                  <a:alpha val="71000"/>
                </a:srgbClr>
              </a:gs>
              <a:gs pos="69000">
                <a:srgbClr val="2F4F4F"/>
              </a:gs>
              <a:gs pos="97000">
                <a:srgbClr val="020202"/>
              </a:gs>
            </a:gsLst>
            <a:path path="circle">
              <a:fillToRect l="50000" t="50000" r="50000" b="50000"/>
            </a:path>
            <a:tileRect/>
          </a:gradFill>
          <a:effectLst>
            <a:softEdge rad="635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任意多边形: 形状 68">
            <a:extLst>
              <a:ext uri="{FF2B5EF4-FFF2-40B4-BE49-F238E27FC236}">
                <a16:creationId xmlns:a16="http://schemas.microsoft.com/office/drawing/2014/main" id="{A31EEA0C-2A89-4388-B7B2-466FF19F3D71}"/>
              </a:ext>
            </a:extLst>
          </p:cNvPr>
          <p:cNvSpPr/>
          <p:nvPr/>
        </p:nvSpPr>
        <p:spPr>
          <a:xfrm>
            <a:off x="10766883" y="713751"/>
            <a:ext cx="582479" cy="505301"/>
          </a:xfrm>
          <a:custGeom>
            <a:avLst/>
            <a:gdLst>
              <a:gd name="connsiteX0" fmla="*/ 30004 w 508146"/>
              <a:gd name="connsiteY0" fmla="*/ 0 h 574038"/>
              <a:gd name="connsiteX1" fmla="*/ 285800 w 508146"/>
              <a:gd name="connsiteY1" fmla="*/ 0 h 574038"/>
              <a:gd name="connsiteX2" fmla="*/ 508146 w 508146"/>
              <a:gd name="connsiteY2" fmla="*/ 287790 h 574038"/>
              <a:gd name="connsiteX3" fmla="*/ 255796 w 508146"/>
              <a:gd name="connsiteY3" fmla="*/ 574038 h 574038"/>
              <a:gd name="connsiteX4" fmla="*/ 0 w 508146"/>
              <a:gd name="connsiteY4" fmla="*/ 574038 h 574038"/>
              <a:gd name="connsiteX5" fmla="*/ 252350 w 508146"/>
              <a:gd name="connsiteY5" fmla="*/ 287790 h 574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8146" h="574038">
                <a:moveTo>
                  <a:pt x="30004" y="0"/>
                </a:moveTo>
                <a:lnTo>
                  <a:pt x="285800" y="0"/>
                </a:lnTo>
                <a:lnTo>
                  <a:pt x="508146" y="287790"/>
                </a:lnTo>
                <a:lnTo>
                  <a:pt x="255796" y="574038"/>
                </a:lnTo>
                <a:lnTo>
                  <a:pt x="0" y="574038"/>
                </a:lnTo>
                <a:lnTo>
                  <a:pt x="252350" y="287790"/>
                </a:lnTo>
                <a:close/>
              </a:path>
            </a:pathLst>
          </a:custGeom>
          <a:solidFill>
            <a:srgbClr val="00CFD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 name="图片 13">
            <a:extLst>
              <a:ext uri="{FF2B5EF4-FFF2-40B4-BE49-F238E27FC236}">
                <a16:creationId xmlns:a16="http://schemas.microsoft.com/office/drawing/2014/main" id="{39351F40-BEFF-4EDD-B4A9-184FAB907AF7}"/>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5095744" y="-655130"/>
            <a:ext cx="17268694" cy="8204400"/>
          </a:xfrm>
          <a:prstGeom prst="ellipse">
            <a:avLst/>
          </a:prstGeom>
        </p:spPr>
      </p:pic>
      <p:pic>
        <p:nvPicPr>
          <p:cNvPr id="12" name="图片 11">
            <a:extLst>
              <a:ext uri="{FF2B5EF4-FFF2-40B4-BE49-F238E27FC236}">
                <a16:creationId xmlns:a16="http://schemas.microsoft.com/office/drawing/2014/main" id="{B89BB3A0-8F54-48C8-8DCD-2AD95C71BC50}"/>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5095744" y="-655130"/>
            <a:ext cx="17268694" cy="8204400"/>
          </a:xfrm>
          <a:prstGeom prst="ellipse">
            <a:avLst/>
          </a:prstGeom>
        </p:spPr>
      </p:pic>
      <p:pic>
        <p:nvPicPr>
          <p:cNvPr id="8" name="图片 7">
            <a:extLst>
              <a:ext uri="{FF2B5EF4-FFF2-40B4-BE49-F238E27FC236}">
                <a16:creationId xmlns:a16="http://schemas.microsoft.com/office/drawing/2014/main" id="{E977EB83-BD86-4AF5-8E39-833930610DCE}"/>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5095744" y="-655130"/>
            <a:ext cx="17268694" cy="8204400"/>
          </a:xfrm>
          <a:prstGeom prst="rect">
            <a:avLst/>
          </a:prstGeom>
        </p:spPr>
      </p:pic>
      <p:pic>
        <p:nvPicPr>
          <p:cNvPr id="5" name="图片 4">
            <a:extLst>
              <a:ext uri="{FF2B5EF4-FFF2-40B4-BE49-F238E27FC236}">
                <a16:creationId xmlns:a16="http://schemas.microsoft.com/office/drawing/2014/main" id="{D4872CB1-7133-435C-A90A-8E8EFF803DE3}"/>
              </a:ext>
            </a:extLst>
          </p:cNvPr>
          <p:cNvPicPr>
            <a:picLocks noChangeAspect="1"/>
          </p:cNvPicPr>
          <p:nvPr/>
        </p:nvPicPr>
        <p:blipFill>
          <a:blip r:embed="rId10">
            <a:extLst>
              <a:ext uri="{BEBA8EAE-BF5A-486C-A8C5-ECC9F3942E4B}">
                <a14:imgProps xmlns:a14="http://schemas.microsoft.com/office/drawing/2010/main">
                  <a14:imgLayer r:embed="rId11">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5095744" y="-655130"/>
            <a:ext cx="17268694" cy="8204400"/>
          </a:xfrm>
          <a:prstGeom prst="rect">
            <a:avLst/>
          </a:prstGeom>
        </p:spPr>
      </p:pic>
      <p:pic>
        <p:nvPicPr>
          <p:cNvPr id="3" name="图片 2">
            <a:extLst>
              <a:ext uri="{FF2B5EF4-FFF2-40B4-BE49-F238E27FC236}">
                <a16:creationId xmlns:a16="http://schemas.microsoft.com/office/drawing/2014/main" id="{A7107108-4362-4042-A308-E694DBE5EED5}"/>
              </a:ext>
            </a:extLst>
          </p:cNvPr>
          <p:cNvPicPr>
            <a:picLocks noChangeAspect="1"/>
          </p:cNvPicPr>
          <p:nvPr/>
        </p:nvPicPr>
        <p:blipFill>
          <a:blip r:embed="rId12">
            <a:extLst>
              <a:ext uri="{BEBA8EAE-BF5A-486C-A8C5-ECC9F3942E4B}">
                <a14:imgProps xmlns:a14="http://schemas.microsoft.com/office/drawing/2010/main">
                  <a14:imgLayer r:embed="rId13">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5095744" y="-655130"/>
            <a:ext cx="17268694" cy="8204400"/>
          </a:xfrm>
          <a:prstGeom prst="rect">
            <a:avLst/>
          </a:prstGeom>
        </p:spPr>
      </p:pic>
      <p:sp>
        <p:nvSpPr>
          <p:cNvPr id="70" name="任意多边形: 形状 69">
            <a:extLst>
              <a:ext uri="{FF2B5EF4-FFF2-40B4-BE49-F238E27FC236}">
                <a16:creationId xmlns:a16="http://schemas.microsoft.com/office/drawing/2014/main" id="{4698D482-827E-4551-BBB7-D6D367556698}"/>
              </a:ext>
            </a:extLst>
          </p:cNvPr>
          <p:cNvSpPr/>
          <p:nvPr/>
        </p:nvSpPr>
        <p:spPr>
          <a:xfrm>
            <a:off x="7377176" y="694505"/>
            <a:ext cx="3534559" cy="505300"/>
          </a:xfrm>
          <a:custGeom>
            <a:avLst/>
            <a:gdLst>
              <a:gd name="connsiteX0" fmla="*/ 506060 w 3066265"/>
              <a:gd name="connsiteY0" fmla="*/ 0 h 574038"/>
              <a:gd name="connsiteX1" fmla="*/ 2843919 w 3066265"/>
              <a:gd name="connsiteY1" fmla="*/ 0 h 574038"/>
              <a:gd name="connsiteX2" fmla="*/ 3066265 w 3066265"/>
              <a:gd name="connsiteY2" fmla="*/ 287790 h 574038"/>
              <a:gd name="connsiteX3" fmla="*/ 2813915 w 3066265"/>
              <a:gd name="connsiteY3" fmla="*/ 574038 h 574038"/>
              <a:gd name="connsiteX4" fmla="*/ 0 w 3066265"/>
              <a:gd name="connsiteY4" fmla="*/ 574038 h 574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6265" h="574038">
                <a:moveTo>
                  <a:pt x="506060" y="0"/>
                </a:moveTo>
                <a:lnTo>
                  <a:pt x="2843919" y="0"/>
                </a:lnTo>
                <a:lnTo>
                  <a:pt x="3066265" y="287790"/>
                </a:lnTo>
                <a:lnTo>
                  <a:pt x="2813915" y="574038"/>
                </a:lnTo>
                <a:lnTo>
                  <a:pt x="0" y="574038"/>
                </a:lnTo>
                <a:close/>
              </a:path>
            </a:pathLst>
          </a:custGeom>
          <a:solidFill>
            <a:srgbClr val="00CFD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a:solidFill>
                  <a:srgbClr val="2F4F4F"/>
                </a:solidFill>
                <a:latin typeface="方正姚体" panose="02010601030101010101" pitchFamily="2" charset="-122"/>
                <a:ea typeface="方正姚体" panose="02010601030101010101" pitchFamily="2" charset="-122"/>
              </a:rPr>
              <a:t>  </a:t>
            </a:r>
            <a:r>
              <a:rPr lang="en-US" altLang="zh-CN" sz="2800" b="1" dirty="0">
                <a:solidFill>
                  <a:srgbClr val="2F4F4F"/>
                </a:solidFill>
                <a:latin typeface="方正姚体" panose="02010601030101010101" pitchFamily="2" charset="-122"/>
                <a:ea typeface="方正姚体" panose="02010601030101010101" pitchFamily="2" charset="-122"/>
              </a:rPr>
              <a:t>500hPa_6</a:t>
            </a:r>
            <a:r>
              <a:rPr lang="zh-CN" altLang="en-US" sz="2800" b="1" dirty="0">
                <a:solidFill>
                  <a:srgbClr val="2F4F4F"/>
                </a:solidFill>
                <a:latin typeface="方正姚体" panose="02010601030101010101" pitchFamily="2" charset="-122"/>
                <a:ea typeface="方正姚体" panose="02010601030101010101" pitchFamily="2" charset="-122"/>
              </a:rPr>
              <a:t>月</a:t>
            </a:r>
            <a:r>
              <a:rPr lang="en-US" altLang="zh-CN" sz="2800" b="1" dirty="0">
                <a:solidFill>
                  <a:srgbClr val="2F4F4F"/>
                </a:solidFill>
                <a:latin typeface="方正姚体" panose="02010601030101010101" pitchFamily="2" charset="-122"/>
                <a:ea typeface="方正姚体" panose="02010601030101010101" pitchFamily="2" charset="-122"/>
              </a:rPr>
              <a:t>16</a:t>
            </a:r>
            <a:r>
              <a:rPr lang="zh-CN" altLang="en-US" sz="2800" b="1" dirty="0">
                <a:solidFill>
                  <a:srgbClr val="2F4F4F"/>
                </a:solidFill>
                <a:latin typeface="方正姚体" panose="02010601030101010101" pitchFamily="2" charset="-122"/>
                <a:ea typeface="方正姚体" panose="02010601030101010101" pitchFamily="2" charset="-122"/>
              </a:rPr>
              <a:t>日</a:t>
            </a:r>
          </a:p>
        </p:txBody>
      </p:sp>
      <p:sp>
        <p:nvSpPr>
          <p:cNvPr id="38" name="任意多边形: 形状 37">
            <a:extLst>
              <a:ext uri="{FF2B5EF4-FFF2-40B4-BE49-F238E27FC236}">
                <a16:creationId xmlns:a16="http://schemas.microsoft.com/office/drawing/2014/main" id="{F74A06D6-0F8E-48C6-8063-3F9E751662F6}"/>
              </a:ext>
            </a:extLst>
          </p:cNvPr>
          <p:cNvSpPr/>
          <p:nvPr/>
        </p:nvSpPr>
        <p:spPr>
          <a:xfrm>
            <a:off x="7377176" y="694505"/>
            <a:ext cx="3534559" cy="505300"/>
          </a:xfrm>
          <a:custGeom>
            <a:avLst/>
            <a:gdLst>
              <a:gd name="connsiteX0" fmla="*/ 506060 w 3066265"/>
              <a:gd name="connsiteY0" fmla="*/ 0 h 574038"/>
              <a:gd name="connsiteX1" fmla="*/ 2843919 w 3066265"/>
              <a:gd name="connsiteY1" fmla="*/ 0 h 574038"/>
              <a:gd name="connsiteX2" fmla="*/ 3066265 w 3066265"/>
              <a:gd name="connsiteY2" fmla="*/ 287790 h 574038"/>
              <a:gd name="connsiteX3" fmla="*/ 2813915 w 3066265"/>
              <a:gd name="connsiteY3" fmla="*/ 574038 h 574038"/>
              <a:gd name="connsiteX4" fmla="*/ 0 w 3066265"/>
              <a:gd name="connsiteY4" fmla="*/ 574038 h 574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6265" h="574038">
                <a:moveTo>
                  <a:pt x="506060" y="0"/>
                </a:moveTo>
                <a:lnTo>
                  <a:pt x="2843919" y="0"/>
                </a:lnTo>
                <a:lnTo>
                  <a:pt x="3066265" y="287790"/>
                </a:lnTo>
                <a:lnTo>
                  <a:pt x="2813915" y="574038"/>
                </a:lnTo>
                <a:lnTo>
                  <a:pt x="0" y="574038"/>
                </a:lnTo>
                <a:close/>
              </a:path>
            </a:pathLst>
          </a:custGeom>
          <a:solidFill>
            <a:srgbClr val="00CFD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a:solidFill>
                  <a:srgbClr val="2F4F4F"/>
                </a:solidFill>
                <a:latin typeface="方正姚体" panose="02010601030101010101" pitchFamily="2" charset="-122"/>
                <a:ea typeface="方正姚体" panose="02010601030101010101" pitchFamily="2" charset="-122"/>
              </a:rPr>
              <a:t>  </a:t>
            </a:r>
            <a:r>
              <a:rPr lang="en-US" altLang="zh-CN" sz="2800" b="1" dirty="0">
                <a:solidFill>
                  <a:srgbClr val="2F4F4F"/>
                </a:solidFill>
                <a:latin typeface="方正姚体" panose="02010601030101010101" pitchFamily="2" charset="-122"/>
                <a:ea typeface="方正姚体" panose="02010601030101010101" pitchFamily="2" charset="-122"/>
              </a:rPr>
              <a:t>500hPa_6</a:t>
            </a:r>
            <a:r>
              <a:rPr lang="zh-CN" altLang="en-US" sz="2800" b="1" dirty="0">
                <a:solidFill>
                  <a:srgbClr val="2F4F4F"/>
                </a:solidFill>
                <a:latin typeface="方正姚体" panose="02010601030101010101" pitchFamily="2" charset="-122"/>
                <a:ea typeface="方正姚体" panose="02010601030101010101" pitchFamily="2" charset="-122"/>
              </a:rPr>
              <a:t>月</a:t>
            </a:r>
            <a:r>
              <a:rPr lang="en-US" altLang="zh-CN" sz="2800" b="1" dirty="0">
                <a:solidFill>
                  <a:srgbClr val="2F4F4F"/>
                </a:solidFill>
                <a:latin typeface="方正姚体" panose="02010601030101010101" pitchFamily="2" charset="-122"/>
                <a:ea typeface="方正姚体" panose="02010601030101010101" pitchFamily="2" charset="-122"/>
              </a:rPr>
              <a:t>15</a:t>
            </a:r>
            <a:r>
              <a:rPr lang="zh-CN" altLang="en-US" sz="2800" b="1" dirty="0">
                <a:solidFill>
                  <a:srgbClr val="2F4F4F"/>
                </a:solidFill>
                <a:latin typeface="方正姚体" panose="02010601030101010101" pitchFamily="2" charset="-122"/>
                <a:ea typeface="方正姚体" panose="02010601030101010101" pitchFamily="2" charset="-122"/>
              </a:rPr>
              <a:t>日</a:t>
            </a:r>
          </a:p>
        </p:txBody>
      </p:sp>
      <p:sp>
        <p:nvSpPr>
          <p:cNvPr id="37" name="任意多边形: 形状 36">
            <a:extLst>
              <a:ext uri="{FF2B5EF4-FFF2-40B4-BE49-F238E27FC236}">
                <a16:creationId xmlns:a16="http://schemas.microsoft.com/office/drawing/2014/main" id="{B6182B22-3007-4BDC-9675-2E4FD1A72ADB}"/>
              </a:ext>
            </a:extLst>
          </p:cNvPr>
          <p:cNvSpPr/>
          <p:nvPr/>
        </p:nvSpPr>
        <p:spPr>
          <a:xfrm>
            <a:off x="7377176" y="694505"/>
            <a:ext cx="3534559" cy="505300"/>
          </a:xfrm>
          <a:custGeom>
            <a:avLst/>
            <a:gdLst>
              <a:gd name="connsiteX0" fmla="*/ 506060 w 3066265"/>
              <a:gd name="connsiteY0" fmla="*/ 0 h 574038"/>
              <a:gd name="connsiteX1" fmla="*/ 2843919 w 3066265"/>
              <a:gd name="connsiteY1" fmla="*/ 0 h 574038"/>
              <a:gd name="connsiteX2" fmla="*/ 3066265 w 3066265"/>
              <a:gd name="connsiteY2" fmla="*/ 287790 h 574038"/>
              <a:gd name="connsiteX3" fmla="*/ 2813915 w 3066265"/>
              <a:gd name="connsiteY3" fmla="*/ 574038 h 574038"/>
              <a:gd name="connsiteX4" fmla="*/ 0 w 3066265"/>
              <a:gd name="connsiteY4" fmla="*/ 574038 h 574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6265" h="574038">
                <a:moveTo>
                  <a:pt x="506060" y="0"/>
                </a:moveTo>
                <a:lnTo>
                  <a:pt x="2843919" y="0"/>
                </a:lnTo>
                <a:lnTo>
                  <a:pt x="3066265" y="287790"/>
                </a:lnTo>
                <a:lnTo>
                  <a:pt x="2813915" y="574038"/>
                </a:lnTo>
                <a:lnTo>
                  <a:pt x="0" y="574038"/>
                </a:lnTo>
                <a:close/>
              </a:path>
            </a:pathLst>
          </a:custGeom>
          <a:solidFill>
            <a:srgbClr val="00CFD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a:solidFill>
                  <a:srgbClr val="2F4F4F"/>
                </a:solidFill>
                <a:latin typeface="方正姚体" panose="02010601030101010101" pitchFamily="2" charset="-122"/>
                <a:ea typeface="方正姚体" panose="02010601030101010101" pitchFamily="2" charset="-122"/>
              </a:rPr>
              <a:t>  </a:t>
            </a:r>
            <a:r>
              <a:rPr lang="en-US" altLang="zh-CN" sz="2800" b="1" dirty="0">
                <a:solidFill>
                  <a:srgbClr val="2F4F4F"/>
                </a:solidFill>
                <a:latin typeface="方正姚体" panose="02010601030101010101" pitchFamily="2" charset="-122"/>
                <a:ea typeface="方正姚体" panose="02010601030101010101" pitchFamily="2" charset="-122"/>
              </a:rPr>
              <a:t>500hPa_6</a:t>
            </a:r>
            <a:r>
              <a:rPr lang="zh-CN" altLang="en-US" sz="2800" b="1" dirty="0">
                <a:solidFill>
                  <a:srgbClr val="2F4F4F"/>
                </a:solidFill>
                <a:latin typeface="方正姚体" panose="02010601030101010101" pitchFamily="2" charset="-122"/>
                <a:ea typeface="方正姚体" panose="02010601030101010101" pitchFamily="2" charset="-122"/>
              </a:rPr>
              <a:t>月</a:t>
            </a:r>
            <a:r>
              <a:rPr lang="en-US" altLang="zh-CN" sz="2800" b="1" dirty="0">
                <a:solidFill>
                  <a:srgbClr val="2F4F4F"/>
                </a:solidFill>
                <a:latin typeface="方正姚体" panose="02010601030101010101" pitchFamily="2" charset="-122"/>
                <a:ea typeface="方正姚体" panose="02010601030101010101" pitchFamily="2" charset="-122"/>
              </a:rPr>
              <a:t>14</a:t>
            </a:r>
            <a:r>
              <a:rPr lang="zh-CN" altLang="en-US" sz="2800" b="1" dirty="0">
                <a:solidFill>
                  <a:srgbClr val="2F4F4F"/>
                </a:solidFill>
                <a:latin typeface="方正姚体" panose="02010601030101010101" pitchFamily="2" charset="-122"/>
                <a:ea typeface="方正姚体" panose="02010601030101010101" pitchFamily="2" charset="-122"/>
              </a:rPr>
              <a:t>日</a:t>
            </a:r>
          </a:p>
        </p:txBody>
      </p:sp>
      <p:sp>
        <p:nvSpPr>
          <p:cNvPr id="36" name="任意多边形: 形状 35">
            <a:extLst>
              <a:ext uri="{FF2B5EF4-FFF2-40B4-BE49-F238E27FC236}">
                <a16:creationId xmlns:a16="http://schemas.microsoft.com/office/drawing/2014/main" id="{FE2FBDA7-9181-4920-83FE-4A969F943072}"/>
              </a:ext>
            </a:extLst>
          </p:cNvPr>
          <p:cNvSpPr/>
          <p:nvPr/>
        </p:nvSpPr>
        <p:spPr>
          <a:xfrm>
            <a:off x="7377176" y="694505"/>
            <a:ext cx="3534559" cy="505300"/>
          </a:xfrm>
          <a:custGeom>
            <a:avLst/>
            <a:gdLst>
              <a:gd name="connsiteX0" fmla="*/ 506060 w 3066265"/>
              <a:gd name="connsiteY0" fmla="*/ 0 h 574038"/>
              <a:gd name="connsiteX1" fmla="*/ 2843919 w 3066265"/>
              <a:gd name="connsiteY1" fmla="*/ 0 h 574038"/>
              <a:gd name="connsiteX2" fmla="*/ 3066265 w 3066265"/>
              <a:gd name="connsiteY2" fmla="*/ 287790 h 574038"/>
              <a:gd name="connsiteX3" fmla="*/ 2813915 w 3066265"/>
              <a:gd name="connsiteY3" fmla="*/ 574038 h 574038"/>
              <a:gd name="connsiteX4" fmla="*/ 0 w 3066265"/>
              <a:gd name="connsiteY4" fmla="*/ 574038 h 574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6265" h="574038">
                <a:moveTo>
                  <a:pt x="506060" y="0"/>
                </a:moveTo>
                <a:lnTo>
                  <a:pt x="2843919" y="0"/>
                </a:lnTo>
                <a:lnTo>
                  <a:pt x="3066265" y="287790"/>
                </a:lnTo>
                <a:lnTo>
                  <a:pt x="2813915" y="574038"/>
                </a:lnTo>
                <a:lnTo>
                  <a:pt x="0" y="574038"/>
                </a:lnTo>
                <a:close/>
              </a:path>
            </a:pathLst>
          </a:custGeom>
          <a:solidFill>
            <a:srgbClr val="00CFD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a:solidFill>
                  <a:srgbClr val="2F4F4F"/>
                </a:solidFill>
                <a:latin typeface="方正姚体" panose="02010601030101010101" pitchFamily="2" charset="-122"/>
                <a:ea typeface="方正姚体" panose="02010601030101010101" pitchFamily="2" charset="-122"/>
              </a:rPr>
              <a:t>  </a:t>
            </a:r>
            <a:r>
              <a:rPr lang="en-US" altLang="zh-CN" sz="2800" b="1" dirty="0">
                <a:solidFill>
                  <a:srgbClr val="2F4F4F"/>
                </a:solidFill>
                <a:latin typeface="方正姚体" panose="02010601030101010101" pitchFamily="2" charset="-122"/>
                <a:ea typeface="方正姚体" panose="02010601030101010101" pitchFamily="2" charset="-122"/>
              </a:rPr>
              <a:t>500hPa_6</a:t>
            </a:r>
            <a:r>
              <a:rPr lang="zh-CN" altLang="en-US" sz="2800" b="1" dirty="0">
                <a:solidFill>
                  <a:srgbClr val="2F4F4F"/>
                </a:solidFill>
                <a:latin typeface="方正姚体" panose="02010601030101010101" pitchFamily="2" charset="-122"/>
                <a:ea typeface="方正姚体" panose="02010601030101010101" pitchFamily="2" charset="-122"/>
              </a:rPr>
              <a:t>月</a:t>
            </a:r>
            <a:r>
              <a:rPr lang="en-US" altLang="zh-CN" sz="2800" b="1" dirty="0">
                <a:solidFill>
                  <a:srgbClr val="2F4F4F"/>
                </a:solidFill>
                <a:latin typeface="方正姚体" panose="02010601030101010101" pitchFamily="2" charset="-122"/>
                <a:ea typeface="方正姚体" panose="02010601030101010101" pitchFamily="2" charset="-122"/>
              </a:rPr>
              <a:t>13</a:t>
            </a:r>
            <a:r>
              <a:rPr lang="zh-CN" altLang="en-US" sz="2800" b="1" dirty="0">
                <a:solidFill>
                  <a:srgbClr val="2F4F4F"/>
                </a:solidFill>
                <a:latin typeface="方正姚体" panose="02010601030101010101" pitchFamily="2" charset="-122"/>
                <a:ea typeface="方正姚体" panose="02010601030101010101" pitchFamily="2" charset="-122"/>
              </a:rPr>
              <a:t>日</a:t>
            </a:r>
          </a:p>
        </p:txBody>
      </p:sp>
      <p:sp>
        <p:nvSpPr>
          <p:cNvPr id="40" name="任意多边形: 形状 39">
            <a:extLst>
              <a:ext uri="{FF2B5EF4-FFF2-40B4-BE49-F238E27FC236}">
                <a16:creationId xmlns:a16="http://schemas.microsoft.com/office/drawing/2014/main" id="{DC5AA750-FA57-4F38-9833-DCC780AC9AF0}"/>
              </a:ext>
            </a:extLst>
          </p:cNvPr>
          <p:cNvSpPr/>
          <p:nvPr/>
        </p:nvSpPr>
        <p:spPr>
          <a:xfrm>
            <a:off x="7377176" y="694505"/>
            <a:ext cx="3534559" cy="505300"/>
          </a:xfrm>
          <a:custGeom>
            <a:avLst/>
            <a:gdLst>
              <a:gd name="connsiteX0" fmla="*/ 506060 w 3066265"/>
              <a:gd name="connsiteY0" fmla="*/ 0 h 574038"/>
              <a:gd name="connsiteX1" fmla="*/ 2843919 w 3066265"/>
              <a:gd name="connsiteY1" fmla="*/ 0 h 574038"/>
              <a:gd name="connsiteX2" fmla="*/ 3066265 w 3066265"/>
              <a:gd name="connsiteY2" fmla="*/ 287790 h 574038"/>
              <a:gd name="connsiteX3" fmla="*/ 2813915 w 3066265"/>
              <a:gd name="connsiteY3" fmla="*/ 574038 h 574038"/>
              <a:gd name="connsiteX4" fmla="*/ 0 w 3066265"/>
              <a:gd name="connsiteY4" fmla="*/ 574038 h 574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6265" h="574038">
                <a:moveTo>
                  <a:pt x="506060" y="0"/>
                </a:moveTo>
                <a:lnTo>
                  <a:pt x="2843919" y="0"/>
                </a:lnTo>
                <a:lnTo>
                  <a:pt x="3066265" y="287790"/>
                </a:lnTo>
                <a:lnTo>
                  <a:pt x="2813915" y="574038"/>
                </a:lnTo>
                <a:lnTo>
                  <a:pt x="0" y="574038"/>
                </a:lnTo>
                <a:close/>
              </a:path>
            </a:pathLst>
          </a:custGeom>
          <a:solidFill>
            <a:srgbClr val="00CFD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a:solidFill>
                  <a:srgbClr val="2F4F4F"/>
                </a:solidFill>
                <a:latin typeface="方正姚体" panose="02010601030101010101" pitchFamily="2" charset="-122"/>
                <a:ea typeface="方正姚体" panose="02010601030101010101" pitchFamily="2" charset="-122"/>
              </a:rPr>
              <a:t>  </a:t>
            </a:r>
            <a:r>
              <a:rPr lang="en-US" altLang="zh-CN" sz="2800" b="1" dirty="0">
                <a:solidFill>
                  <a:srgbClr val="2F4F4F"/>
                </a:solidFill>
                <a:latin typeface="方正姚体" panose="02010601030101010101" pitchFamily="2" charset="-122"/>
                <a:ea typeface="方正姚体" panose="02010601030101010101" pitchFamily="2" charset="-122"/>
              </a:rPr>
              <a:t>500hPa_6</a:t>
            </a:r>
            <a:r>
              <a:rPr lang="zh-CN" altLang="en-US" sz="2800" b="1" dirty="0">
                <a:solidFill>
                  <a:srgbClr val="2F4F4F"/>
                </a:solidFill>
                <a:latin typeface="方正姚体" panose="02010601030101010101" pitchFamily="2" charset="-122"/>
                <a:ea typeface="方正姚体" panose="02010601030101010101" pitchFamily="2" charset="-122"/>
              </a:rPr>
              <a:t>月</a:t>
            </a:r>
            <a:r>
              <a:rPr lang="en-US" altLang="zh-CN" sz="2800" b="1" dirty="0">
                <a:solidFill>
                  <a:srgbClr val="2F4F4F"/>
                </a:solidFill>
                <a:latin typeface="方正姚体" panose="02010601030101010101" pitchFamily="2" charset="-122"/>
                <a:ea typeface="方正姚体" panose="02010601030101010101" pitchFamily="2" charset="-122"/>
              </a:rPr>
              <a:t>12</a:t>
            </a:r>
            <a:r>
              <a:rPr lang="zh-CN" altLang="en-US" sz="2800" b="1" dirty="0">
                <a:solidFill>
                  <a:srgbClr val="2F4F4F"/>
                </a:solidFill>
                <a:latin typeface="方正姚体" panose="02010601030101010101" pitchFamily="2" charset="-122"/>
                <a:ea typeface="方正姚体" panose="02010601030101010101" pitchFamily="2" charset="-122"/>
              </a:rPr>
              <a:t>日</a:t>
            </a:r>
          </a:p>
        </p:txBody>
      </p:sp>
      <p:sp>
        <p:nvSpPr>
          <p:cNvPr id="42" name="任意多边形: 形状 41">
            <a:extLst>
              <a:ext uri="{FF2B5EF4-FFF2-40B4-BE49-F238E27FC236}">
                <a16:creationId xmlns:a16="http://schemas.microsoft.com/office/drawing/2014/main" id="{75284EEF-1D54-49AD-BF29-4FA2C18C3997}"/>
              </a:ext>
            </a:extLst>
          </p:cNvPr>
          <p:cNvSpPr/>
          <p:nvPr/>
        </p:nvSpPr>
        <p:spPr>
          <a:xfrm>
            <a:off x="7435920" y="1308015"/>
            <a:ext cx="4165529" cy="4962156"/>
          </a:xfrm>
          <a:custGeom>
            <a:avLst/>
            <a:gdLst>
              <a:gd name="connsiteX0" fmla="*/ 0 w 4403188"/>
              <a:gd name="connsiteY0" fmla="*/ 0 h 2493727"/>
              <a:gd name="connsiteX1" fmla="*/ 4403188 w 4403188"/>
              <a:gd name="connsiteY1" fmla="*/ 0 h 2493727"/>
              <a:gd name="connsiteX2" fmla="*/ 4403188 w 4403188"/>
              <a:gd name="connsiteY2" fmla="*/ 1993643 h 2493727"/>
              <a:gd name="connsiteX3" fmla="*/ 3551079 w 4403188"/>
              <a:gd name="connsiteY3" fmla="*/ 1993643 h 2493727"/>
              <a:gd name="connsiteX4" fmla="*/ 2714399 w 4403188"/>
              <a:gd name="connsiteY4" fmla="*/ 2493727 h 2493727"/>
              <a:gd name="connsiteX5" fmla="*/ 521742 w 4403188"/>
              <a:gd name="connsiteY5" fmla="*/ 2493727 h 2493727"/>
              <a:gd name="connsiteX6" fmla="*/ 0 w 4403188"/>
              <a:gd name="connsiteY6" fmla="*/ 1971985 h 2493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3188" h="2493727">
                <a:moveTo>
                  <a:pt x="0" y="0"/>
                </a:moveTo>
                <a:lnTo>
                  <a:pt x="4403188" y="0"/>
                </a:lnTo>
                <a:lnTo>
                  <a:pt x="4403188" y="1993643"/>
                </a:lnTo>
                <a:lnTo>
                  <a:pt x="3551079" y="1993643"/>
                </a:lnTo>
                <a:lnTo>
                  <a:pt x="2714399" y="2493727"/>
                </a:lnTo>
                <a:lnTo>
                  <a:pt x="521742" y="2493727"/>
                </a:lnTo>
                <a:lnTo>
                  <a:pt x="0" y="1971985"/>
                </a:lnTo>
                <a:close/>
              </a:path>
            </a:pathLst>
          </a:custGeom>
          <a:solidFill>
            <a:srgbClr val="000000">
              <a:alpha val="50196"/>
            </a:srgbClr>
          </a:solidFill>
          <a:ln w="28575">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5" name="组合 14">
            <a:extLst>
              <a:ext uri="{FF2B5EF4-FFF2-40B4-BE49-F238E27FC236}">
                <a16:creationId xmlns:a16="http://schemas.microsoft.com/office/drawing/2014/main" id="{5B95D545-0613-441F-9D27-AA1CC833CB9B}"/>
              </a:ext>
            </a:extLst>
          </p:cNvPr>
          <p:cNvGrpSpPr/>
          <p:nvPr/>
        </p:nvGrpSpPr>
        <p:grpSpPr>
          <a:xfrm>
            <a:off x="7121322" y="966401"/>
            <a:ext cx="629198" cy="629198"/>
            <a:chOff x="6557079" y="1177386"/>
            <a:chExt cx="629198" cy="629198"/>
          </a:xfrm>
        </p:grpSpPr>
        <p:sp>
          <p:nvSpPr>
            <p:cNvPr id="39" name="椭圆 38">
              <a:extLst>
                <a:ext uri="{FF2B5EF4-FFF2-40B4-BE49-F238E27FC236}">
                  <a16:creationId xmlns:a16="http://schemas.microsoft.com/office/drawing/2014/main" id="{6159395D-505C-438E-8F99-6E1ADB18E024}"/>
                </a:ext>
              </a:extLst>
            </p:cNvPr>
            <p:cNvSpPr/>
            <p:nvPr/>
          </p:nvSpPr>
          <p:spPr>
            <a:xfrm>
              <a:off x="6557079" y="1177386"/>
              <a:ext cx="629198" cy="629198"/>
            </a:xfrm>
            <a:prstGeom prst="ellipse">
              <a:avLst/>
            </a:prstGeom>
            <a:noFill/>
            <a:ln w="28575">
              <a:solidFill>
                <a:schemeClr val="bg1"/>
              </a:solidFill>
            </a:ln>
            <a:effectLst>
              <a:glow rad="50800">
                <a:srgbClr val="00FFFF">
                  <a:alpha val="6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a:extLst>
                <a:ext uri="{FF2B5EF4-FFF2-40B4-BE49-F238E27FC236}">
                  <a16:creationId xmlns:a16="http://schemas.microsoft.com/office/drawing/2014/main" id="{C8B6805F-349F-447D-8B8C-C64A593F7A03}"/>
                </a:ext>
              </a:extLst>
            </p:cNvPr>
            <p:cNvSpPr/>
            <p:nvPr/>
          </p:nvSpPr>
          <p:spPr>
            <a:xfrm>
              <a:off x="6658188" y="1266349"/>
              <a:ext cx="426982" cy="451273"/>
            </a:xfrm>
            <a:prstGeom prst="ellipse">
              <a:avLst/>
            </a:prstGeom>
            <a:solidFill>
              <a:srgbClr val="2F4F4F"/>
            </a:solidFill>
            <a:ln w="57150">
              <a:solidFill>
                <a:srgbClr val="00FFFF"/>
              </a:solidFill>
            </a:ln>
            <a:effectLst>
              <a:glow rad="38100">
                <a:srgbClr val="00FFFF">
                  <a:alpha val="6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err="1">
                  <a:latin typeface="Adobe 楷体 Std R" panose="02020400000000000000" pitchFamily="18" charset="-122"/>
                  <a:ea typeface="Adobe 楷体 Std R" panose="02020400000000000000" pitchFamily="18" charset="-122"/>
                </a:rPr>
                <a:t>i</a:t>
              </a:r>
              <a:endParaRPr lang="zh-CN" altLang="en-US" sz="2400" dirty="0">
                <a:latin typeface="Adobe 楷体 Std R" panose="02020400000000000000" pitchFamily="18" charset="-122"/>
                <a:ea typeface="Adobe 楷体 Std R" panose="02020400000000000000" pitchFamily="18" charset="-122"/>
              </a:endParaRPr>
            </a:p>
          </p:txBody>
        </p:sp>
      </p:grpSp>
      <p:sp>
        <p:nvSpPr>
          <p:cNvPr id="43" name="文本框 42">
            <a:extLst>
              <a:ext uri="{FF2B5EF4-FFF2-40B4-BE49-F238E27FC236}">
                <a16:creationId xmlns:a16="http://schemas.microsoft.com/office/drawing/2014/main" id="{F37C0421-FA86-4C3E-A0C4-E012F8C77E44}"/>
              </a:ext>
            </a:extLst>
          </p:cNvPr>
          <p:cNvSpPr txBox="1"/>
          <p:nvPr/>
        </p:nvSpPr>
        <p:spPr>
          <a:xfrm>
            <a:off x="7734558" y="1482858"/>
            <a:ext cx="3603295" cy="4401205"/>
          </a:xfrm>
          <a:prstGeom prst="rect">
            <a:avLst/>
          </a:prstGeom>
          <a:noFill/>
        </p:spPr>
        <p:txBody>
          <a:bodyPr wrap="square" rtlCol="0">
            <a:spAutoFit/>
          </a:bodyPr>
          <a:lstStyle/>
          <a:p>
            <a:r>
              <a:rPr lang="zh-CN" altLang="en-US" sz="2800" dirty="0">
                <a:solidFill>
                  <a:srgbClr val="00FFFF"/>
                </a:solidFill>
                <a:ea typeface="Adobe 楷体 Std R" panose="02020400000000000000" pitchFamily="18" charset="-122"/>
              </a:rPr>
              <a:t>东北低涡的频繁活动不仅给华北和东北地区带来降水和雷暴天气，其引领的冷空气不断南下也将副高一步步逼退到海上，南退的副高使得本在江淮的切变南压至华南一带，导致南方</a:t>
            </a:r>
            <a:endParaRPr lang="en-US" altLang="zh-CN" sz="2800" dirty="0">
              <a:solidFill>
                <a:srgbClr val="00FFFF"/>
              </a:solidFill>
              <a:ea typeface="Adobe 楷体 Std R" panose="02020400000000000000" pitchFamily="18" charset="-122"/>
            </a:endParaRPr>
          </a:p>
          <a:p>
            <a:r>
              <a:rPr lang="zh-CN" altLang="en-US" sz="2800" dirty="0">
                <a:solidFill>
                  <a:srgbClr val="00FFFF"/>
                </a:solidFill>
                <a:ea typeface="Adobe 楷体 Std R" panose="02020400000000000000" pitchFamily="18" charset="-122"/>
              </a:rPr>
              <a:t>降水的增多。</a:t>
            </a:r>
            <a:endParaRPr lang="zh-CN" altLang="en-US" sz="2400" dirty="0">
              <a:solidFill>
                <a:srgbClr val="00FFFF"/>
              </a:solidFill>
              <a:ea typeface="Adobe 楷体 Std R" panose="02020400000000000000" pitchFamily="18" charset="-122"/>
            </a:endParaRPr>
          </a:p>
        </p:txBody>
      </p:sp>
    </p:spTree>
    <p:extLst>
      <p:ext uri="{BB962C8B-B14F-4D97-AF65-F5344CB8AC3E}">
        <p14:creationId xmlns:p14="http://schemas.microsoft.com/office/powerpoint/2010/main" val="2394014890"/>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withEffect">
                                  <p:stCondLst>
                                    <p:cond delay="0"/>
                                  </p:stCondLst>
                                  <p:childTnLst>
                                    <p:animEffect transition="out" filter="fade">
                                      <p:cBhvr>
                                        <p:cTn id="6" dur="1000"/>
                                        <p:tgtEl>
                                          <p:spTgt spid="40"/>
                                        </p:tgtEl>
                                      </p:cBhvr>
                                    </p:animEffect>
                                    <p:set>
                                      <p:cBhvr>
                                        <p:cTn id="7" dur="1" fill="hold">
                                          <p:stCondLst>
                                            <p:cond delay="999"/>
                                          </p:stCondLst>
                                        </p:cTn>
                                        <p:tgtEl>
                                          <p:spTgt spid="40"/>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1000"/>
                                        <p:tgtEl>
                                          <p:spTgt spid="3"/>
                                        </p:tgtEl>
                                      </p:cBhvr>
                                    </p:animEffect>
                                    <p:set>
                                      <p:cBhvr>
                                        <p:cTn id="10" dur="1" fill="hold">
                                          <p:stCondLst>
                                            <p:cond delay="999"/>
                                          </p:stCondLst>
                                        </p:cTn>
                                        <p:tgtEl>
                                          <p:spTgt spid="3"/>
                                        </p:tgtEl>
                                        <p:attrNameLst>
                                          <p:attrName>style.visibility</p:attrName>
                                        </p:attrNameLst>
                                      </p:cBhvr>
                                      <p:to>
                                        <p:strVal val="hidden"/>
                                      </p:to>
                                    </p:set>
                                  </p:childTnLst>
                                </p:cTn>
                              </p:par>
                            </p:childTnLst>
                          </p:cTn>
                        </p:par>
                        <p:par>
                          <p:cTn id="11" fill="hold">
                            <p:stCondLst>
                              <p:cond delay="1000"/>
                            </p:stCondLst>
                            <p:childTnLst>
                              <p:par>
                                <p:cTn id="12" presetID="10" presetClass="exit" presetSubtype="0" fill="hold" grpId="0" nodeType="afterEffect">
                                  <p:stCondLst>
                                    <p:cond delay="0"/>
                                  </p:stCondLst>
                                  <p:childTnLst>
                                    <p:animEffect transition="out" filter="fade">
                                      <p:cBhvr>
                                        <p:cTn id="13" dur="1000"/>
                                        <p:tgtEl>
                                          <p:spTgt spid="36"/>
                                        </p:tgtEl>
                                      </p:cBhvr>
                                    </p:animEffect>
                                    <p:set>
                                      <p:cBhvr>
                                        <p:cTn id="14" dur="1" fill="hold">
                                          <p:stCondLst>
                                            <p:cond delay="999"/>
                                          </p:stCondLst>
                                        </p:cTn>
                                        <p:tgtEl>
                                          <p:spTgt spid="36"/>
                                        </p:tgtEl>
                                        <p:attrNameLst>
                                          <p:attrName>style.visibility</p:attrName>
                                        </p:attrNameLst>
                                      </p:cBhvr>
                                      <p:to>
                                        <p:strVal val="hidden"/>
                                      </p:to>
                                    </p:set>
                                  </p:childTnLst>
                                </p:cTn>
                              </p:par>
                              <p:par>
                                <p:cTn id="15" presetID="10" presetClass="exit" presetSubtype="0" fill="hold" nodeType="withEffect">
                                  <p:stCondLst>
                                    <p:cond delay="0"/>
                                  </p:stCondLst>
                                  <p:childTnLst>
                                    <p:animEffect transition="out" filter="fade">
                                      <p:cBhvr>
                                        <p:cTn id="16" dur="1000"/>
                                        <p:tgtEl>
                                          <p:spTgt spid="5"/>
                                        </p:tgtEl>
                                      </p:cBhvr>
                                    </p:animEffect>
                                    <p:set>
                                      <p:cBhvr>
                                        <p:cTn id="17" dur="1" fill="hold">
                                          <p:stCondLst>
                                            <p:cond delay="999"/>
                                          </p:stCondLst>
                                        </p:cTn>
                                        <p:tgtEl>
                                          <p:spTgt spid="5"/>
                                        </p:tgtEl>
                                        <p:attrNameLst>
                                          <p:attrName>style.visibility</p:attrName>
                                        </p:attrNameLst>
                                      </p:cBhvr>
                                      <p:to>
                                        <p:strVal val="hidden"/>
                                      </p:to>
                                    </p:set>
                                  </p:childTnLst>
                                </p:cTn>
                              </p:par>
                            </p:childTnLst>
                          </p:cTn>
                        </p:par>
                        <p:par>
                          <p:cTn id="18" fill="hold">
                            <p:stCondLst>
                              <p:cond delay="2000"/>
                            </p:stCondLst>
                            <p:childTnLst>
                              <p:par>
                                <p:cTn id="19" presetID="10" presetClass="exit" presetSubtype="0" fill="hold" grpId="0" nodeType="afterEffect">
                                  <p:stCondLst>
                                    <p:cond delay="0"/>
                                  </p:stCondLst>
                                  <p:childTnLst>
                                    <p:animEffect transition="out" filter="fade">
                                      <p:cBhvr>
                                        <p:cTn id="20" dur="1000"/>
                                        <p:tgtEl>
                                          <p:spTgt spid="37"/>
                                        </p:tgtEl>
                                      </p:cBhvr>
                                    </p:animEffect>
                                    <p:set>
                                      <p:cBhvr>
                                        <p:cTn id="21" dur="1" fill="hold">
                                          <p:stCondLst>
                                            <p:cond delay="999"/>
                                          </p:stCondLst>
                                        </p:cTn>
                                        <p:tgtEl>
                                          <p:spTgt spid="37"/>
                                        </p:tgtEl>
                                        <p:attrNameLst>
                                          <p:attrName>style.visibility</p:attrName>
                                        </p:attrNameLst>
                                      </p:cBhvr>
                                      <p:to>
                                        <p:strVal val="hidden"/>
                                      </p:to>
                                    </p:set>
                                  </p:childTnLst>
                                </p:cTn>
                              </p:par>
                              <p:par>
                                <p:cTn id="22" presetID="10" presetClass="exit" presetSubtype="0" fill="hold" nodeType="withEffect">
                                  <p:stCondLst>
                                    <p:cond delay="0"/>
                                  </p:stCondLst>
                                  <p:childTnLst>
                                    <p:animEffect transition="out" filter="fade">
                                      <p:cBhvr>
                                        <p:cTn id="23" dur="1000"/>
                                        <p:tgtEl>
                                          <p:spTgt spid="8"/>
                                        </p:tgtEl>
                                      </p:cBhvr>
                                    </p:animEffect>
                                    <p:set>
                                      <p:cBhvr>
                                        <p:cTn id="24" dur="1" fill="hold">
                                          <p:stCondLst>
                                            <p:cond delay="999"/>
                                          </p:stCondLst>
                                        </p:cTn>
                                        <p:tgtEl>
                                          <p:spTgt spid="8"/>
                                        </p:tgtEl>
                                        <p:attrNameLst>
                                          <p:attrName>style.visibility</p:attrName>
                                        </p:attrNameLst>
                                      </p:cBhvr>
                                      <p:to>
                                        <p:strVal val="hidden"/>
                                      </p:to>
                                    </p:set>
                                  </p:childTnLst>
                                </p:cTn>
                              </p:par>
                            </p:childTnLst>
                          </p:cTn>
                        </p:par>
                        <p:par>
                          <p:cTn id="25" fill="hold">
                            <p:stCondLst>
                              <p:cond delay="3000"/>
                            </p:stCondLst>
                            <p:childTnLst>
                              <p:par>
                                <p:cTn id="26" presetID="10" presetClass="exit" presetSubtype="0" fill="hold" grpId="0" nodeType="afterEffect">
                                  <p:stCondLst>
                                    <p:cond delay="0"/>
                                  </p:stCondLst>
                                  <p:childTnLst>
                                    <p:animEffect transition="out" filter="fade">
                                      <p:cBhvr>
                                        <p:cTn id="27" dur="1000"/>
                                        <p:tgtEl>
                                          <p:spTgt spid="38"/>
                                        </p:tgtEl>
                                      </p:cBhvr>
                                    </p:animEffect>
                                    <p:set>
                                      <p:cBhvr>
                                        <p:cTn id="28" dur="1" fill="hold">
                                          <p:stCondLst>
                                            <p:cond delay="999"/>
                                          </p:stCondLst>
                                        </p:cTn>
                                        <p:tgtEl>
                                          <p:spTgt spid="38"/>
                                        </p:tgtEl>
                                        <p:attrNameLst>
                                          <p:attrName>style.visibility</p:attrName>
                                        </p:attrNameLst>
                                      </p:cBhvr>
                                      <p:to>
                                        <p:strVal val="hidden"/>
                                      </p:to>
                                    </p:set>
                                  </p:childTnLst>
                                </p:cTn>
                              </p:par>
                              <p:par>
                                <p:cTn id="29" presetID="10" presetClass="exit" presetSubtype="0" fill="hold" nodeType="withEffect">
                                  <p:stCondLst>
                                    <p:cond delay="0"/>
                                  </p:stCondLst>
                                  <p:childTnLst>
                                    <p:animEffect transition="out" filter="fade">
                                      <p:cBhvr>
                                        <p:cTn id="30" dur="1000"/>
                                        <p:tgtEl>
                                          <p:spTgt spid="12"/>
                                        </p:tgtEl>
                                      </p:cBhvr>
                                    </p:animEffect>
                                    <p:set>
                                      <p:cBhvr>
                                        <p:cTn id="31" dur="1" fill="hold">
                                          <p:stCondLst>
                                            <p:cond delay="99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37" grpId="0" animBg="1"/>
      <p:bldP spid="36" grpId="0" animBg="1"/>
      <p:bldP spid="40"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7" name="PA_矩形 10">
            <a:extLst>
              <a:ext uri="{FF2B5EF4-FFF2-40B4-BE49-F238E27FC236}">
                <a16:creationId xmlns:a16="http://schemas.microsoft.com/office/drawing/2014/main" id="{847465AF-0FE8-4271-BC27-8CA763AAE3AE}"/>
              </a:ext>
            </a:extLst>
          </p:cNvPr>
          <p:cNvSpPr>
            <a:spLocks noMove="1" noResize="1"/>
          </p:cNvSpPr>
          <p:nvPr>
            <p:custDataLst>
              <p:tags r:id="rId1"/>
            </p:custDataLst>
          </p:nvPr>
        </p:nvSpPr>
        <p:spPr>
          <a:xfrm>
            <a:off x="0" y="2"/>
            <a:ext cx="12192000" cy="6857999"/>
          </a:xfrm>
          <a:prstGeom prst="rect">
            <a:avLst/>
          </a:prstGeom>
          <a:solidFill>
            <a:srgbClr val="0000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sp>
        <p:nvSpPr>
          <p:cNvPr id="65" name="椭圆 64">
            <a:extLst>
              <a:ext uri="{FF2B5EF4-FFF2-40B4-BE49-F238E27FC236}">
                <a16:creationId xmlns:a16="http://schemas.microsoft.com/office/drawing/2014/main" id="{C736EE7D-5E3C-4918-951C-1C43EDC9A888}"/>
              </a:ext>
            </a:extLst>
          </p:cNvPr>
          <p:cNvSpPr/>
          <p:nvPr/>
        </p:nvSpPr>
        <p:spPr>
          <a:xfrm>
            <a:off x="-232226" y="-449944"/>
            <a:ext cx="7609402" cy="7536543"/>
          </a:xfrm>
          <a:prstGeom prst="ellipse">
            <a:avLst/>
          </a:prstGeom>
          <a:gradFill flip="none" rotWithShape="1">
            <a:gsLst>
              <a:gs pos="0">
                <a:schemeClr val="bg1">
                  <a:alpha val="48000"/>
                  <a:lumMod val="43000"/>
                  <a:lumOff val="57000"/>
                </a:schemeClr>
              </a:gs>
              <a:gs pos="23000">
                <a:srgbClr val="00FFFF">
                  <a:alpha val="71000"/>
                </a:srgbClr>
              </a:gs>
              <a:gs pos="69000">
                <a:srgbClr val="2F4F4F"/>
              </a:gs>
              <a:gs pos="97000">
                <a:srgbClr val="020202"/>
              </a:gs>
            </a:gsLst>
            <a:path path="circle">
              <a:fillToRect l="50000" t="50000" r="50000" b="50000"/>
            </a:path>
            <a:tileRect/>
          </a:gradFill>
          <a:effectLst>
            <a:softEdge rad="635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a:extLst>
              <a:ext uri="{FF2B5EF4-FFF2-40B4-BE49-F238E27FC236}">
                <a16:creationId xmlns:a16="http://schemas.microsoft.com/office/drawing/2014/main" id="{347CEDAD-41E2-4E89-B1B8-0B68C111AB2C}"/>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l="19406" t="8051" r="16624"/>
          <a:stretch/>
        </p:blipFill>
        <p:spPr>
          <a:xfrm>
            <a:off x="218363" y="83083"/>
            <a:ext cx="6960359" cy="7453462"/>
          </a:xfrm>
          <a:prstGeom prst="rect">
            <a:avLst/>
          </a:prstGeom>
        </p:spPr>
      </p:pic>
      <p:grpSp>
        <p:nvGrpSpPr>
          <p:cNvPr id="23" name="组合 22">
            <a:extLst>
              <a:ext uri="{FF2B5EF4-FFF2-40B4-BE49-F238E27FC236}">
                <a16:creationId xmlns:a16="http://schemas.microsoft.com/office/drawing/2014/main" id="{9BB71BD0-F3CE-4557-B85E-724303E88386}"/>
              </a:ext>
            </a:extLst>
          </p:cNvPr>
          <p:cNvGrpSpPr/>
          <p:nvPr/>
        </p:nvGrpSpPr>
        <p:grpSpPr>
          <a:xfrm rot="21257131">
            <a:off x="3357349" y="3971499"/>
            <a:ext cx="2893326" cy="1672639"/>
            <a:chOff x="3357349" y="3971499"/>
            <a:chExt cx="2893326" cy="1672639"/>
          </a:xfrm>
          <a:effectLst>
            <a:glow rad="101600">
              <a:srgbClr val="00FEFE">
                <a:alpha val="60000"/>
              </a:srgbClr>
            </a:glow>
          </a:effectLst>
        </p:grpSpPr>
        <p:sp>
          <p:nvSpPr>
            <p:cNvPr id="8" name="任意多边形: 形状 7">
              <a:extLst>
                <a:ext uri="{FF2B5EF4-FFF2-40B4-BE49-F238E27FC236}">
                  <a16:creationId xmlns:a16="http://schemas.microsoft.com/office/drawing/2014/main" id="{0F8F8674-A709-4269-B84E-8FBED8D567FE}"/>
                </a:ext>
              </a:extLst>
            </p:cNvPr>
            <p:cNvSpPr/>
            <p:nvPr/>
          </p:nvSpPr>
          <p:spPr>
            <a:xfrm>
              <a:off x="3357349" y="3971499"/>
              <a:ext cx="2893326" cy="1624083"/>
            </a:xfrm>
            <a:custGeom>
              <a:avLst/>
              <a:gdLst>
                <a:gd name="connsiteX0" fmla="*/ 0 w 2893326"/>
                <a:gd name="connsiteY0" fmla="*/ 1624083 h 1624083"/>
                <a:gd name="connsiteX1" fmla="*/ 846161 w 2893326"/>
                <a:gd name="connsiteY1" fmla="*/ 1364776 h 1624083"/>
                <a:gd name="connsiteX2" fmla="*/ 1160060 w 2893326"/>
                <a:gd name="connsiteY2" fmla="*/ 1214650 h 1624083"/>
                <a:gd name="connsiteX3" fmla="*/ 1637732 w 2893326"/>
                <a:gd name="connsiteY3" fmla="*/ 1009934 h 1624083"/>
                <a:gd name="connsiteX4" fmla="*/ 2101755 w 2893326"/>
                <a:gd name="connsiteY4" fmla="*/ 914400 h 1624083"/>
                <a:gd name="connsiteX5" fmla="*/ 2402006 w 2893326"/>
                <a:gd name="connsiteY5" fmla="*/ 736979 h 1624083"/>
                <a:gd name="connsiteX6" fmla="*/ 2552132 w 2893326"/>
                <a:gd name="connsiteY6" fmla="*/ 600501 h 1624083"/>
                <a:gd name="connsiteX7" fmla="*/ 2688609 w 2893326"/>
                <a:gd name="connsiteY7" fmla="*/ 272955 h 1624083"/>
                <a:gd name="connsiteX8" fmla="*/ 2893326 w 2893326"/>
                <a:gd name="connsiteY8" fmla="*/ 0 h 1624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93326" h="1624083">
                  <a:moveTo>
                    <a:pt x="0" y="1624083"/>
                  </a:moveTo>
                  <a:cubicBezTo>
                    <a:pt x="326409" y="1528549"/>
                    <a:pt x="652818" y="1433015"/>
                    <a:pt x="846161" y="1364776"/>
                  </a:cubicBezTo>
                  <a:cubicBezTo>
                    <a:pt x="1039504" y="1296537"/>
                    <a:pt x="1028132" y="1273790"/>
                    <a:pt x="1160060" y="1214650"/>
                  </a:cubicBezTo>
                  <a:cubicBezTo>
                    <a:pt x="1291988" y="1155510"/>
                    <a:pt x="1480783" y="1059976"/>
                    <a:pt x="1637732" y="1009934"/>
                  </a:cubicBezTo>
                  <a:cubicBezTo>
                    <a:pt x="1794681" y="959892"/>
                    <a:pt x="1974376" y="959893"/>
                    <a:pt x="2101755" y="914400"/>
                  </a:cubicBezTo>
                  <a:cubicBezTo>
                    <a:pt x="2229134" y="868907"/>
                    <a:pt x="2326943" y="789295"/>
                    <a:pt x="2402006" y="736979"/>
                  </a:cubicBezTo>
                  <a:cubicBezTo>
                    <a:pt x="2477069" y="684663"/>
                    <a:pt x="2504365" y="677838"/>
                    <a:pt x="2552132" y="600501"/>
                  </a:cubicBezTo>
                  <a:cubicBezTo>
                    <a:pt x="2599899" y="523164"/>
                    <a:pt x="2631743" y="373038"/>
                    <a:pt x="2688609" y="272955"/>
                  </a:cubicBezTo>
                  <a:cubicBezTo>
                    <a:pt x="2745475" y="172871"/>
                    <a:pt x="2819400" y="86435"/>
                    <a:pt x="2893326" y="0"/>
                  </a:cubicBezTo>
                </a:path>
              </a:pathLst>
            </a:cu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等腰三角形 19">
              <a:extLst>
                <a:ext uri="{FF2B5EF4-FFF2-40B4-BE49-F238E27FC236}">
                  <a16:creationId xmlns:a16="http://schemas.microsoft.com/office/drawing/2014/main" id="{1E9D6AEC-0270-4607-BF41-A37AC5ECE912}"/>
                </a:ext>
              </a:extLst>
            </p:cNvPr>
            <p:cNvSpPr/>
            <p:nvPr/>
          </p:nvSpPr>
          <p:spPr>
            <a:xfrm>
              <a:off x="6035577" y="4095750"/>
              <a:ext cx="209550" cy="190500"/>
            </a:xfrm>
            <a:prstGeom prst="triangl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等腰三角形 72">
              <a:extLst>
                <a:ext uri="{FF2B5EF4-FFF2-40B4-BE49-F238E27FC236}">
                  <a16:creationId xmlns:a16="http://schemas.microsoft.com/office/drawing/2014/main" id="{746711E0-7060-4D3F-A14D-452F91D20515}"/>
                </a:ext>
              </a:extLst>
            </p:cNvPr>
            <p:cNvSpPr/>
            <p:nvPr/>
          </p:nvSpPr>
          <p:spPr>
            <a:xfrm rot="1565812">
              <a:off x="5610126" y="4720041"/>
              <a:ext cx="209550" cy="190500"/>
            </a:xfrm>
            <a:prstGeom prst="triangl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弦形 20">
              <a:extLst>
                <a:ext uri="{FF2B5EF4-FFF2-40B4-BE49-F238E27FC236}">
                  <a16:creationId xmlns:a16="http://schemas.microsoft.com/office/drawing/2014/main" id="{37761530-ACF5-4B13-9A4B-8CCBFEB372B8}"/>
                </a:ext>
              </a:extLst>
            </p:cNvPr>
            <p:cNvSpPr/>
            <p:nvPr/>
          </p:nvSpPr>
          <p:spPr>
            <a:xfrm rot="2927482">
              <a:off x="5777021" y="4392636"/>
              <a:ext cx="215900" cy="215900"/>
            </a:xfrm>
            <a:prstGeom prst="chord">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等腰三角形 73">
              <a:extLst>
                <a:ext uri="{FF2B5EF4-FFF2-40B4-BE49-F238E27FC236}">
                  <a16:creationId xmlns:a16="http://schemas.microsoft.com/office/drawing/2014/main" id="{3F656C05-4514-4E13-B0E1-BE1EADB14273}"/>
                </a:ext>
              </a:extLst>
            </p:cNvPr>
            <p:cNvSpPr/>
            <p:nvPr/>
          </p:nvSpPr>
          <p:spPr>
            <a:xfrm rot="2319837">
              <a:off x="4798694" y="4991501"/>
              <a:ext cx="209550" cy="190500"/>
            </a:xfrm>
            <a:prstGeom prst="triangl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弦形 74">
              <a:extLst>
                <a:ext uri="{FF2B5EF4-FFF2-40B4-BE49-F238E27FC236}">
                  <a16:creationId xmlns:a16="http://schemas.microsoft.com/office/drawing/2014/main" id="{0D8B97FF-BDE3-41C4-B7F3-0B2B0946EB29}"/>
                </a:ext>
              </a:extLst>
            </p:cNvPr>
            <p:cNvSpPr/>
            <p:nvPr/>
          </p:nvSpPr>
          <p:spPr>
            <a:xfrm rot="6334774">
              <a:off x="5126951" y="4773048"/>
              <a:ext cx="215900" cy="215900"/>
            </a:xfrm>
            <a:prstGeom prst="chord">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弦形 75">
              <a:extLst>
                <a:ext uri="{FF2B5EF4-FFF2-40B4-BE49-F238E27FC236}">
                  <a16:creationId xmlns:a16="http://schemas.microsoft.com/office/drawing/2014/main" id="{016F37D0-6A8E-4751-904D-62DAA907EC66}"/>
                </a:ext>
              </a:extLst>
            </p:cNvPr>
            <p:cNvSpPr/>
            <p:nvPr/>
          </p:nvSpPr>
          <p:spPr>
            <a:xfrm rot="5098462">
              <a:off x="4304105" y="5095792"/>
              <a:ext cx="215900" cy="215900"/>
            </a:xfrm>
            <a:prstGeom prst="chord">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等腰三角形 76">
              <a:extLst>
                <a:ext uri="{FF2B5EF4-FFF2-40B4-BE49-F238E27FC236}">
                  <a16:creationId xmlns:a16="http://schemas.microsoft.com/office/drawing/2014/main" id="{749D3542-7250-4918-AA1A-5430A7134B14}"/>
                </a:ext>
              </a:extLst>
            </p:cNvPr>
            <p:cNvSpPr/>
            <p:nvPr/>
          </p:nvSpPr>
          <p:spPr>
            <a:xfrm rot="2489889">
              <a:off x="3589019" y="5453638"/>
              <a:ext cx="209550" cy="190500"/>
            </a:xfrm>
            <a:prstGeom prst="triangl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90" name="直接连接符 89">
            <a:extLst>
              <a:ext uri="{FF2B5EF4-FFF2-40B4-BE49-F238E27FC236}">
                <a16:creationId xmlns:a16="http://schemas.microsoft.com/office/drawing/2014/main" id="{B1DAFACA-896E-4DF7-B017-9DE46F9FACA7}"/>
              </a:ext>
            </a:extLst>
          </p:cNvPr>
          <p:cNvCxnSpPr>
            <a:cxnSpLocks/>
          </p:cNvCxnSpPr>
          <p:nvPr/>
        </p:nvCxnSpPr>
        <p:spPr>
          <a:xfrm flipV="1">
            <a:off x="6024537" y="1322595"/>
            <a:ext cx="586104" cy="2679595"/>
          </a:xfrm>
          <a:prstGeom prst="line">
            <a:avLst/>
          </a:prstGeom>
          <a:ln w="19050">
            <a:solidFill>
              <a:srgbClr val="00FFFF"/>
            </a:solidFill>
          </a:ln>
        </p:spPr>
        <p:style>
          <a:lnRef idx="1">
            <a:schemeClr val="accent1"/>
          </a:lnRef>
          <a:fillRef idx="0">
            <a:schemeClr val="accent1"/>
          </a:fillRef>
          <a:effectRef idx="0">
            <a:schemeClr val="accent1"/>
          </a:effectRef>
          <a:fontRef idx="minor">
            <a:schemeClr val="tx1"/>
          </a:fontRef>
        </p:style>
      </p:cxnSp>
      <p:cxnSp>
        <p:nvCxnSpPr>
          <p:cNvPr id="91" name="直接连接符 90">
            <a:extLst>
              <a:ext uri="{FF2B5EF4-FFF2-40B4-BE49-F238E27FC236}">
                <a16:creationId xmlns:a16="http://schemas.microsoft.com/office/drawing/2014/main" id="{4CEF0DB6-221B-4C75-801B-5643476CC14B}"/>
              </a:ext>
            </a:extLst>
          </p:cNvPr>
          <p:cNvCxnSpPr>
            <a:cxnSpLocks/>
          </p:cNvCxnSpPr>
          <p:nvPr/>
        </p:nvCxnSpPr>
        <p:spPr>
          <a:xfrm>
            <a:off x="6610641" y="1322595"/>
            <a:ext cx="729495" cy="0"/>
          </a:xfrm>
          <a:prstGeom prst="line">
            <a:avLst/>
          </a:prstGeom>
          <a:ln w="19050">
            <a:solidFill>
              <a:srgbClr val="00FFFF"/>
            </a:solidFill>
          </a:ln>
        </p:spPr>
        <p:style>
          <a:lnRef idx="1">
            <a:schemeClr val="accent1"/>
          </a:lnRef>
          <a:fillRef idx="0">
            <a:schemeClr val="accent1"/>
          </a:fillRef>
          <a:effectRef idx="0">
            <a:schemeClr val="accent1"/>
          </a:effectRef>
          <a:fontRef idx="minor">
            <a:schemeClr val="tx1"/>
          </a:fontRef>
        </p:style>
      </p:cxnSp>
      <p:sp>
        <p:nvSpPr>
          <p:cNvPr id="31" name="矩形: 剪去单角 30">
            <a:extLst>
              <a:ext uri="{FF2B5EF4-FFF2-40B4-BE49-F238E27FC236}">
                <a16:creationId xmlns:a16="http://schemas.microsoft.com/office/drawing/2014/main" id="{F82486DC-257E-4BE8-9F80-4F8EDC704568}"/>
              </a:ext>
            </a:extLst>
          </p:cNvPr>
          <p:cNvSpPr/>
          <p:nvPr/>
        </p:nvSpPr>
        <p:spPr>
          <a:xfrm>
            <a:off x="7588594" y="1361345"/>
            <a:ext cx="3894147" cy="4522717"/>
          </a:xfrm>
          <a:prstGeom prst="snip1Rect">
            <a:avLst/>
          </a:prstGeom>
          <a:noFill/>
          <a:ln w="28575">
            <a:solidFill>
              <a:schemeClr val="bg1">
                <a:lumMod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任意多边形: 形状 91">
            <a:extLst>
              <a:ext uri="{FF2B5EF4-FFF2-40B4-BE49-F238E27FC236}">
                <a16:creationId xmlns:a16="http://schemas.microsoft.com/office/drawing/2014/main" id="{3F81E097-2CD3-431D-A374-AD9A94CF6D8C}"/>
              </a:ext>
            </a:extLst>
          </p:cNvPr>
          <p:cNvSpPr/>
          <p:nvPr/>
        </p:nvSpPr>
        <p:spPr>
          <a:xfrm>
            <a:off x="7711875" y="739924"/>
            <a:ext cx="3043211" cy="460256"/>
          </a:xfrm>
          <a:custGeom>
            <a:avLst/>
            <a:gdLst>
              <a:gd name="connsiteX0" fmla="*/ 1544564 w 1853683"/>
              <a:gd name="connsiteY0" fmla="*/ 401175 h 401175"/>
              <a:gd name="connsiteX1" fmla="*/ 0 w 1853683"/>
              <a:gd name="connsiteY1" fmla="*/ 401175 h 401175"/>
              <a:gd name="connsiteX2" fmla="*/ 387989 w 1853683"/>
              <a:gd name="connsiteY2" fmla="*/ 0 h 401175"/>
              <a:gd name="connsiteX3" fmla="*/ 1774813 w 1853683"/>
              <a:gd name="connsiteY3" fmla="*/ 0 h 401175"/>
              <a:gd name="connsiteX4" fmla="*/ 1853683 w 1853683"/>
              <a:gd name="connsiteY4" fmla="*/ 81551 h 401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53683" h="401175">
                <a:moveTo>
                  <a:pt x="1544564" y="401175"/>
                </a:moveTo>
                <a:lnTo>
                  <a:pt x="0" y="401175"/>
                </a:lnTo>
                <a:lnTo>
                  <a:pt x="387989" y="0"/>
                </a:lnTo>
                <a:lnTo>
                  <a:pt x="1774813" y="0"/>
                </a:lnTo>
                <a:lnTo>
                  <a:pt x="1853683" y="81551"/>
                </a:lnTo>
                <a:close/>
              </a:path>
            </a:pathLst>
          </a:custGeom>
          <a:solidFill>
            <a:srgbClr val="000000">
              <a:alpha val="60000"/>
            </a:srgbClr>
          </a:solidFill>
          <a:ln w="28575">
            <a:solidFill>
              <a:srgbClr val="159999"/>
            </a:solidFill>
          </a:ln>
          <a:effectLst>
            <a:glow rad="63500">
              <a:srgbClr val="00CFD2">
                <a:alpha val="33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2400" b="1" dirty="0">
                <a:solidFill>
                  <a:srgbClr val="00FFFF"/>
                </a:solidFill>
              </a:rPr>
              <a:t>618</a:t>
            </a:r>
            <a:r>
              <a:rPr lang="zh-CN" altLang="en-US" sz="2400" b="1" dirty="0">
                <a:solidFill>
                  <a:srgbClr val="00FFFF"/>
                </a:solidFill>
              </a:rPr>
              <a:t>海平面气压</a:t>
            </a:r>
            <a:r>
              <a:rPr lang="zh-CN" altLang="en-US" dirty="0"/>
              <a:t>                </a:t>
            </a:r>
          </a:p>
        </p:txBody>
      </p:sp>
      <p:grpSp>
        <p:nvGrpSpPr>
          <p:cNvPr id="79" name="组合 78">
            <a:extLst>
              <a:ext uri="{FF2B5EF4-FFF2-40B4-BE49-F238E27FC236}">
                <a16:creationId xmlns:a16="http://schemas.microsoft.com/office/drawing/2014/main" id="{8B455596-88AF-474E-98D5-B679CC5CC460}"/>
              </a:ext>
            </a:extLst>
          </p:cNvPr>
          <p:cNvGrpSpPr/>
          <p:nvPr/>
        </p:nvGrpSpPr>
        <p:grpSpPr>
          <a:xfrm>
            <a:off x="7239027" y="968521"/>
            <a:ext cx="4098826" cy="4915542"/>
            <a:chOff x="7593874" y="1159807"/>
            <a:chExt cx="4098826" cy="4915542"/>
          </a:xfrm>
        </p:grpSpPr>
        <p:sp>
          <p:nvSpPr>
            <p:cNvPr id="82" name="文本框 81">
              <a:extLst>
                <a:ext uri="{FF2B5EF4-FFF2-40B4-BE49-F238E27FC236}">
                  <a16:creationId xmlns:a16="http://schemas.microsoft.com/office/drawing/2014/main" id="{25A0307A-D94E-4E39-9B3A-2F3A1B3B32F1}"/>
                </a:ext>
              </a:extLst>
            </p:cNvPr>
            <p:cNvSpPr txBox="1"/>
            <p:nvPr/>
          </p:nvSpPr>
          <p:spPr>
            <a:xfrm>
              <a:off x="8089405" y="1674144"/>
              <a:ext cx="3603295" cy="4401205"/>
            </a:xfrm>
            <a:prstGeom prst="rect">
              <a:avLst/>
            </a:prstGeom>
            <a:noFill/>
          </p:spPr>
          <p:txBody>
            <a:bodyPr wrap="square" rtlCol="0">
              <a:spAutoFit/>
            </a:bodyPr>
            <a:lstStyle/>
            <a:p>
              <a:r>
                <a:rPr lang="zh-CN" altLang="en-US" sz="2800" dirty="0">
                  <a:solidFill>
                    <a:srgbClr val="00FFFF"/>
                  </a:solidFill>
                  <a:ea typeface="Adobe 楷体 Std R" panose="02020400000000000000" pitchFamily="18" charset="-122"/>
                </a:rPr>
                <a:t>受副高南退的影响，本属于江淮流域的准静止锋被南压到华南沿海一带，前期少雨的华南终于在上周补回了应有的降水量。总地来讲，上周是在江淮梅雨的季节里出现了华南前汛期的天气形势。</a:t>
              </a:r>
              <a:endParaRPr lang="zh-CN" altLang="en-US" sz="2400" dirty="0">
                <a:solidFill>
                  <a:srgbClr val="00FFFF"/>
                </a:solidFill>
                <a:ea typeface="Adobe 楷体 Std R" panose="02020400000000000000" pitchFamily="18" charset="-122"/>
              </a:endParaRPr>
            </a:p>
          </p:txBody>
        </p:sp>
        <p:grpSp>
          <p:nvGrpSpPr>
            <p:cNvPr id="85" name="组合 84">
              <a:extLst>
                <a:ext uri="{FF2B5EF4-FFF2-40B4-BE49-F238E27FC236}">
                  <a16:creationId xmlns:a16="http://schemas.microsoft.com/office/drawing/2014/main" id="{084B4DFF-A671-4D79-9B4C-233B6216872F}"/>
                </a:ext>
              </a:extLst>
            </p:cNvPr>
            <p:cNvGrpSpPr/>
            <p:nvPr/>
          </p:nvGrpSpPr>
          <p:grpSpPr>
            <a:xfrm>
              <a:off x="7593874" y="1159807"/>
              <a:ext cx="629198" cy="629198"/>
              <a:chOff x="5710750" y="3043751"/>
              <a:chExt cx="770500" cy="770500"/>
            </a:xfrm>
          </p:grpSpPr>
          <p:sp>
            <p:nvSpPr>
              <p:cNvPr id="87" name="椭圆 86">
                <a:extLst>
                  <a:ext uri="{FF2B5EF4-FFF2-40B4-BE49-F238E27FC236}">
                    <a16:creationId xmlns:a16="http://schemas.microsoft.com/office/drawing/2014/main" id="{19CCEF3D-40CF-4AFE-AFAA-32965AFC3DA4}"/>
                  </a:ext>
                </a:extLst>
              </p:cNvPr>
              <p:cNvSpPr/>
              <p:nvPr/>
            </p:nvSpPr>
            <p:spPr>
              <a:xfrm>
                <a:off x="5834565" y="3152693"/>
                <a:ext cx="522871" cy="552617"/>
              </a:xfrm>
              <a:prstGeom prst="ellipse">
                <a:avLst/>
              </a:prstGeom>
              <a:solidFill>
                <a:srgbClr val="2F4F4F"/>
              </a:solidFill>
              <a:ln w="57150">
                <a:solidFill>
                  <a:srgbClr val="00FFFF"/>
                </a:solidFill>
              </a:ln>
              <a:effectLst>
                <a:glow rad="38100">
                  <a:srgbClr val="00FFFF">
                    <a:alpha val="6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err="1">
                    <a:latin typeface="Adobe 楷体 Std R" panose="02020400000000000000" pitchFamily="18" charset="-122"/>
                    <a:ea typeface="Adobe 楷体 Std R" panose="02020400000000000000" pitchFamily="18" charset="-122"/>
                  </a:rPr>
                  <a:t>i</a:t>
                </a:r>
                <a:endParaRPr lang="zh-CN" altLang="en-US" sz="2400" dirty="0">
                  <a:latin typeface="Adobe 楷体 Std R" panose="02020400000000000000" pitchFamily="18" charset="-122"/>
                  <a:ea typeface="Adobe 楷体 Std R" panose="02020400000000000000" pitchFamily="18" charset="-122"/>
                </a:endParaRPr>
              </a:p>
            </p:txBody>
          </p:sp>
          <p:sp>
            <p:nvSpPr>
              <p:cNvPr id="86" name="椭圆 85">
                <a:extLst>
                  <a:ext uri="{FF2B5EF4-FFF2-40B4-BE49-F238E27FC236}">
                    <a16:creationId xmlns:a16="http://schemas.microsoft.com/office/drawing/2014/main" id="{B7040992-09C7-430C-9101-7C4EE82EE437}"/>
                  </a:ext>
                </a:extLst>
              </p:cNvPr>
              <p:cNvSpPr/>
              <p:nvPr/>
            </p:nvSpPr>
            <p:spPr>
              <a:xfrm>
                <a:off x="5710750" y="3043751"/>
                <a:ext cx="770500" cy="770500"/>
              </a:xfrm>
              <a:prstGeom prst="ellipse">
                <a:avLst/>
              </a:prstGeom>
              <a:noFill/>
              <a:ln w="28575">
                <a:solidFill>
                  <a:schemeClr val="bg1"/>
                </a:solidFill>
              </a:ln>
              <a:effectLst>
                <a:glow rad="50800">
                  <a:srgbClr val="00FFFF">
                    <a:alpha val="6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Tree>
    <p:extLst>
      <p:ext uri="{BB962C8B-B14F-4D97-AF65-F5344CB8AC3E}">
        <p14:creationId xmlns:p14="http://schemas.microsoft.com/office/powerpoint/2010/main" val="5075278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4" name="PA_矩形 10">
            <a:extLst>
              <a:ext uri="{FF2B5EF4-FFF2-40B4-BE49-F238E27FC236}">
                <a16:creationId xmlns:a16="http://schemas.microsoft.com/office/drawing/2014/main" id="{C5648259-DAA0-4F15-AB09-58CDCC0F6F0E}"/>
              </a:ext>
            </a:extLst>
          </p:cNvPr>
          <p:cNvSpPr>
            <a:spLocks noMove="1" noResize="1"/>
          </p:cNvSpPr>
          <p:nvPr>
            <p:custDataLst>
              <p:tags r:id="rId1"/>
            </p:custDataLst>
          </p:nvPr>
        </p:nvSpPr>
        <p:spPr>
          <a:xfrm>
            <a:off x="0" y="2"/>
            <a:ext cx="12192000" cy="6857999"/>
          </a:xfrm>
          <a:prstGeom prst="rect">
            <a:avLst/>
          </a:prstGeom>
          <a:solidFill>
            <a:srgbClr val="0000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sp>
        <p:nvSpPr>
          <p:cNvPr id="6" name="椭圆 5">
            <a:extLst>
              <a:ext uri="{FF2B5EF4-FFF2-40B4-BE49-F238E27FC236}">
                <a16:creationId xmlns:a16="http://schemas.microsoft.com/office/drawing/2014/main" id="{48DB4597-EB1F-42A7-A540-729E4D5A290C}"/>
              </a:ext>
            </a:extLst>
          </p:cNvPr>
          <p:cNvSpPr/>
          <p:nvPr/>
        </p:nvSpPr>
        <p:spPr>
          <a:xfrm>
            <a:off x="9350829" y="1680028"/>
            <a:ext cx="1297649" cy="1297649"/>
          </a:xfrm>
          <a:prstGeom prst="ellipse">
            <a:avLst/>
          </a:prstGeom>
          <a:gradFill flip="none" rotWithShape="1">
            <a:gsLst>
              <a:gs pos="0">
                <a:srgbClr val="00CFD2">
                  <a:alpha val="15000"/>
                </a:srgbClr>
              </a:gs>
              <a:gs pos="100000">
                <a:srgbClr val="159999">
                  <a:alpha val="69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a:extLst>
              <a:ext uri="{FF2B5EF4-FFF2-40B4-BE49-F238E27FC236}">
                <a16:creationId xmlns:a16="http://schemas.microsoft.com/office/drawing/2014/main" id="{F8CDEAA6-FCD9-455D-8ADE-6CDF43C48285}"/>
              </a:ext>
            </a:extLst>
          </p:cNvPr>
          <p:cNvSpPr/>
          <p:nvPr/>
        </p:nvSpPr>
        <p:spPr>
          <a:xfrm>
            <a:off x="8749286" y="1680028"/>
            <a:ext cx="411043" cy="411043"/>
          </a:xfrm>
          <a:prstGeom prst="ellipse">
            <a:avLst/>
          </a:prstGeom>
          <a:gradFill flip="none" rotWithShape="1">
            <a:gsLst>
              <a:gs pos="0">
                <a:srgbClr val="00CFD2">
                  <a:alpha val="27000"/>
                </a:srgbClr>
              </a:gs>
              <a:gs pos="100000">
                <a:srgbClr val="00CFD2">
                  <a:alpha val="7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a:extLst>
              <a:ext uri="{FF2B5EF4-FFF2-40B4-BE49-F238E27FC236}">
                <a16:creationId xmlns:a16="http://schemas.microsoft.com/office/drawing/2014/main" id="{7A9C0240-B6AE-4F5C-9C25-B060648B413C}"/>
              </a:ext>
            </a:extLst>
          </p:cNvPr>
          <p:cNvSpPr/>
          <p:nvPr/>
        </p:nvSpPr>
        <p:spPr>
          <a:xfrm>
            <a:off x="1119771" y="723642"/>
            <a:ext cx="750530" cy="750530"/>
          </a:xfrm>
          <a:prstGeom prst="ellipse">
            <a:avLst/>
          </a:prstGeom>
          <a:gradFill flip="none" rotWithShape="1">
            <a:gsLst>
              <a:gs pos="0">
                <a:srgbClr val="00CFD2">
                  <a:alpha val="15000"/>
                </a:srgbClr>
              </a:gs>
              <a:gs pos="100000">
                <a:srgbClr val="159999">
                  <a:alpha val="69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a:extLst>
              <a:ext uri="{FF2B5EF4-FFF2-40B4-BE49-F238E27FC236}">
                <a16:creationId xmlns:a16="http://schemas.microsoft.com/office/drawing/2014/main" id="{9E7CC7F0-D17A-424A-89D7-600906FE156B}"/>
              </a:ext>
            </a:extLst>
          </p:cNvPr>
          <p:cNvSpPr/>
          <p:nvPr/>
        </p:nvSpPr>
        <p:spPr>
          <a:xfrm>
            <a:off x="1000902" y="1583070"/>
            <a:ext cx="237738" cy="237738"/>
          </a:xfrm>
          <a:prstGeom prst="ellipse">
            <a:avLst/>
          </a:prstGeom>
          <a:gradFill flip="none" rotWithShape="1">
            <a:gsLst>
              <a:gs pos="0">
                <a:srgbClr val="00CFD2">
                  <a:alpha val="27000"/>
                </a:srgbClr>
              </a:gs>
              <a:gs pos="100000">
                <a:srgbClr val="00CFD2">
                  <a:alpha val="7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L 形 1">
            <a:extLst>
              <a:ext uri="{FF2B5EF4-FFF2-40B4-BE49-F238E27FC236}">
                <a16:creationId xmlns:a16="http://schemas.microsoft.com/office/drawing/2014/main" id="{4706F809-17BD-4DB7-94BA-F664C64E0EBC}"/>
              </a:ext>
            </a:extLst>
          </p:cNvPr>
          <p:cNvSpPr/>
          <p:nvPr/>
        </p:nvSpPr>
        <p:spPr>
          <a:xfrm flipV="1">
            <a:off x="3517900" y="1314884"/>
            <a:ext cx="1651000" cy="571500"/>
          </a:xfrm>
          <a:prstGeom prst="corner">
            <a:avLst>
              <a:gd name="adj1" fmla="val 8163"/>
              <a:gd name="adj2" fmla="val 9183"/>
            </a:avLst>
          </a:prstGeom>
          <a:solidFill>
            <a:srgbClr val="00CFD2">
              <a:alpha val="69804"/>
            </a:srgbClr>
          </a:solidFill>
          <a:ln>
            <a:noFill/>
          </a:ln>
          <a:effectLst>
            <a:glow>
              <a:srgbClr val="00FFFF"/>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L 形 15">
            <a:extLst>
              <a:ext uri="{FF2B5EF4-FFF2-40B4-BE49-F238E27FC236}">
                <a16:creationId xmlns:a16="http://schemas.microsoft.com/office/drawing/2014/main" id="{C86BF9D2-D0A3-4B85-84D6-3FCA20B38AED}"/>
              </a:ext>
            </a:extLst>
          </p:cNvPr>
          <p:cNvSpPr/>
          <p:nvPr/>
        </p:nvSpPr>
        <p:spPr>
          <a:xfrm flipH="1">
            <a:off x="6667500" y="4656798"/>
            <a:ext cx="1651000" cy="571500"/>
          </a:xfrm>
          <a:prstGeom prst="corner">
            <a:avLst>
              <a:gd name="adj1" fmla="val 8163"/>
              <a:gd name="adj2" fmla="val 9183"/>
            </a:avLst>
          </a:prstGeom>
          <a:solidFill>
            <a:srgbClr val="00CFD2">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a:extLst>
              <a:ext uri="{FF2B5EF4-FFF2-40B4-BE49-F238E27FC236}">
                <a16:creationId xmlns:a16="http://schemas.microsoft.com/office/drawing/2014/main" id="{1391369D-9DB0-42F4-AE91-6ED99E530EC0}"/>
              </a:ext>
            </a:extLst>
          </p:cNvPr>
          <p:cNvSpPr/>
          <p:nvPr/>
        </p:nvSpPr>
        <p:spPr>
          <a:xfrm>
            <a:off x="3628818" y="5581484"/>
            <a:ext cx="4934364" cy="584775"/>
          </a:xfrm>
          <a:prstGeom prst="rect">
            <a:avLst/>
          </a:prstGeom>
        </p:spPr>
        <p:txBody>
          <a:bodyPr wrap="none">
            <a:spAutoFit/>
          </a:bodyPr>
          <a:lstStyle/>
          <a:p>
            <a:r>
              <a:rPr lang="zh-CN" altLang="en-US" sz="3200" b="1" dirty="0">
                <a:solidFill>
                  <a:schemeClr val="bg1"/>
                </a:solidFill>
                <a:ea typeface="Adobe 楷体 Std R" panose="02020400000000000000" pitchFamily="18" charset="-122"/>
              </a:rPr>
              <a:t>作者：</a:t>
            </a:r>
            <a:r>
              <a:rPr lang="zh-CN" altLang="en-US" sz="3200" b="1" dirty="0">
                <a:solidFill>
                  <a:srgbClr val="00FFFF"/>
                </a:solidFill>
                <a:ea typeface="Adobe 楷体 Std R" panose="02020400000000000000" pitchFamily="18" charset="-122"/>
              </a:rPr>
              <a:t>厦航小飞象 姜贵祥</a:t>
            </a:r>
            <a:endParaRPr lang="zh-CN" altLang="en-US" sz="3200" b="1" dirty="0"/>
          </a:p>
        </p:txBody>
      </p:sp>
      <p:grpSp>
        <p:nvGrpSpPr>
          <p:cNvPr id="4" name="组合 3">
            <a:extLst>
              <a:ext uri="{FF2B5EF4-FFF2-40B4-BE49-F238E27FC236}">
                <a16:creationId xmlns:a16="http://schemas.microsoft.com/office/drawing/2014/main" id="{D94D7CF4-E653-4A0D-8D59-0A7309C7A65A}"/>
              </a:ext>
            </a:extLst>
          </p:cNvPr>
          <p:cNvGrpSpPr/>
          <p:nvPr/>
        </p:nvGrpSpPr>
        <p:grpSpPr>
          <a:xfrm>
            <a:off x="4258645" y="1688062"/>
            <a:ext cx="3119004" cy="3116526"/>
            <a:chOff x="6012779" y="1875679"/>
            <a:chExt cx="3119004" cy="3116526"/>
          </a:xfrm>
        </p:grpSpPr>
        <p:pic>
          <p:nvPicPr>
            <p:cNvPr id="10" name="图片 9">
              <a:extLst>
                <a:ext uri="{FF2B5EF4-FFF2-40B4-BE49-F238E27FC236}">
                  <a16:creationId xmlns:a16="http://schemas.microsoft.com/office/drawing/2014/main" id="{A5948202-75F1-409E-A8E3-F4A8B5C876F6}"/>
                </a:ext>
              </a:extLst>
            </p:cNvPr>
            <p:cNvPicPr>
              <a:picLocks noChangeAspect="1"/>
            </p:cNvPicPr>
            <p:nvPr/>
          </p:nvPicPr>
          <p:blipFill>
            <a:blip r:embed="rId4"/>
            <a:stretch>
              <a:fillRect/>
            </a:stretch>
          </p:blipFill>
          <p:spPr>
            <a:xfrm>
              <a:off x="6012779" y="1886384"/>
              <a:ext cx="3105821" cy="3105821"/>
            </a:xfrm>
            <a:prstGeom prst="rect">
              <a:avLst/>
            </a:prstGeom>
          </p:spPr>
        </p:pic>
        <p:sp>
          <p:nvSpPr>
            <p:cNvPr id="3" name="矩形 2">
              <a:extLst>
                <a:ext uri="{FF2B5EF4-FFF2-40B4-BE49-F238E27FC236}">
                  <a16:creationId xmlns:a16="http://schemas.microsoft.com/office/drawing/2014/main" id="{CED3F724-C923-446F-B1BA-154167F6C2E0}"/>
                </a:ext>
              </a:extLst>
            </p:cNvPr>
            <p:cNvSpPr/>
            <p:nvPr/>
          </p:nvSpPr>
          <p:spPr>
            <a:xfrm>
              <a:off x="6012779" y="1875679"/>
              <a:ext cx="3119004" cy="3105821"/>
            </a:xfrm>
            <a:prstGeom prst="rect">
              <a:avLst/>
            </a:prstGeom>
            <a:solidFill>
              <a:srgbClr val="159999">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266547433"/>
      </p:ext>
    </p:extLst>
  </p:cSld>
  <p:clrMapOvr>
    <a:overrideClrMapping bg1="lt1" tx1="dk1" bg2="lt2" tx2="dk2" accent1="accent1" accent2="accent2" accent3="accent3" accent4="accent4" accent5="accent5" accent6="accent6" hlink="hlink" folHlink="folHlink"/>
  </p:clrMapOvr>
</p:sld>
</file>

<file path=ppt/tags/tag1.xml><?xml version="1.0" encoding="utf-8"?>
<p:tagLst xmlns:a="http://schemas.openxmlformats.org/drawingml/2006/main" xmlns:r="http://schemas.openxmlformats.org/officeDocument/2006/relationships" xmlns:p="http://schemas.openxmlformats.org/presentationml/2006/main">
  <p:tag name="PA" val="v3.2.0"/>
</p:tagLst>
</file>

<file path=ppt/tags/tag2.xml><?xml version="1.0" encoding="utf-8"?>
<p:tagLst xmlns:a="http://schemas.openxmlformats.org/drawingml/2006/main" xmlns:r="http://schemas.openxmlformats.org/officeDocument/2006/relationships" xmlns:p="http://schemas.openxmlformats.org/presentationml/2006/main">
  <p:tag name="PA" val="v3.2.0"/>
</p:tagLst>
</file>

<file path=ppt/tags/tag3.xml><?xml version="1.0" encoding="utf-8"?>
<p:tagLst xmlns:a="http://schemas.openxmlformats.org/drawingml/2006/main" xmlns:r="http://schemas.openxmlformats.org/officeDocument/2006/relationships" xmlns:p="http://schemas.openxmlformats.org/presentationml/2006/main">
  <p:tag name="PA" val="v3.2.0"/>
</p:tagLst>
</file>

<file path=ppt/tags/tag4.xml><?xml version="1.0" encoding="utf-8"?>
<p:tagLst xmlns:a="http://schemas.openxmlformats.org/drawingml/2006/main" xmlns:r="http://schemas.openxmlformats.org/officeDocument/2006/relationships" xmlns:p="http://schemas.openxmlformats.org/presentationml/2006/main">
  <p:tag name="PA" val="v3.2.0"/>
</p:tagLst>
</file>

<file path=ppt/tags/tag5.xml><?xml version="1.0" encoding="utf-8"?>
<p:tagLst xmlns:a="http://schemas.openxmlformats.org/drawingml/2006/main" xmlns:r="http://schemas.openxmlformats.org/officeDocument/2006/relationships" xmlns:p="http://schemas.openxmlformats.org/presentationml/2006/main">
  <p:tag name="PA" val="v3.2.0"/>
</p:tagLst>
</file>

<file path=ppt/tags/tag6.xml><?xml version="1.0" encoding="utf-8"?>
<p:tagLst xmlns:a="http://schemas.openxmlformats.org/drawingml/2006/main" xmlns:r="http://schemas.openxmlformats.org/officeDocument/2006/relationships" xmlns:p="http://schemas.openxmlformats.org/presentationml/2006/main">
  <p:tag name="PA" val="v3.2.0"/>
</p:tagLst>
</file>

<file path=ppt/tags/tag7.xml><?xml version="1.0" encoding="utf-8"?>
<p:tagLst xmlns:a="http://schemas.openxmlformats.org/drawingml/2006/main" xmlns:r="http://schemas.openxmlformats.org/officeDocument/2006/relationships" xmlns:p="http://schemas.openxmlformats.org/presentationml/2006/main">
  <p:tag name="PA" val="v3.2.0"/>
</p:tagLst>
</file>

<file path=ppt/tags/tag8.xml><?xml version="1.0" encoding="utf-8"?>
<p:tagLst xmlns:a="http://schemas.openxmlformats.org/drawingml/2006/main" xmlns:r="http://schemas.openxmlformats.org/officeDocument/2006/relationships" xmlns:p="http://schemas.openxmlformats.org/presentationml/2006/main">
  <p:tag name="PA" val="v3.2.0"/>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7514</TotalTime>
  <Words>425</Words>
  <Application>Microsoft Office PowerPoint</Application>
  <PresentationFormat>宽屏</PresentationFormat>
  <Paragraphs>83</Paragraphs>
  <Slides>8</Slides>
  <Notes>0</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8</vt:i4>
      </vt:variant>
    </vt:vector>
  </HeadingPairs>
  <TitlesOfParts>
    <vt:vector size="14" baseType="lpstr">
      <vt:lpstr>Adobe 楷体 Std R</vt:lpstr>
      <vt:lpstr>等线</vt:lpstr>
      <vt:lpstr>等线 Light</vt:lpstr>
      <vt:lpstr>方正姚体</vt:lpstr>
      <vt:lpstr>Arial</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jiang</dc:creator>
  <cp:lastModifiedBy>jiang</cp:lastModifiedBy>
  <cp:revision>113</cp:revision>
  <dcterms:created xsi:type="dcterms:W3CDTF">2017-05-27T13:10:53Z</dcterms:created>
  <dcterms:modified xsi:type="dcterms:W3CDTF">2017-06-19T14:12:15Z</dcterms:modified>
</cp:coreProperties>
</file>